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handoutMasterIdLst>
    <p:handoutMasterId r:id="rId9"/>
  </p:handoutMasterIdLst>
  <p:sldIdLst>
    <p:sldId id="263" r:id="rId2"/>
    <p:sldId id="267" r:id="rId3"/>
    <p:sldId id="260" r:id="rId4"/>
    <p:sldId id="266" r:id="rId5"/>
    <p:sldId id="265" r:id="rId6"/>
    <p:sldId id="259" r:id="rId7"/>
    <p:sldId id="268" r:id="rId8"/>
  </p:sldIdLst>
  <p:sldSz cx="12192000" cy="6858000"/>
  <p:notesSz cx="6884988"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FDBE1"/>
    <a:srgbClr val="DAB1E7"/>
    <a:srgbClr val="F6FC0C"/>
    <a:srgbClr val="2BDDB3"/>
    <a:srgbClr val="FF9999"/>
    <a:srgbClr val="D0E820"/>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86" d="100"/>
          <a:sy n="86" d="100"/>
        </p:scale>
        <p:origin x="120"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82913" cy="50165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900488" y="0"/>
            <a:ext cx="2982912" cy="501650"/>
          </a:xfrm>
          <a:prstGeom prst="rect">
            <a:avLst/>
          </a:prstGeom>
        </p:spPr>
        <p:txBody>
          <a:bodyPr vert="horz" lIns="91440" tIns="45720" rIns="91440" bIns="45720" rtlCol="0"/>
          <a:lstStyle>
            <a:lvl1pPr algn="r">
              <a:defRPr sz="1200"/>
            </a:lvl1pPr>
          </a:lstStyle>
          <a:p>
            <a:fld id="{3F44F01F-5A48-484A-BCA9-63CB2AB9C40B}" type="datetimeFigureOut">
              <a:rPr kumimoji="1" lang="ja-JP" altLang="en-US" smtClean="0"/>
              <a:t>2022/11/4</a:t>
            </a:fld>
            <a:endParaRPr kumimoji="1" lang="ja-JP" altLang="en-US"/>
          </a:p>
        </p:txBody>
      </p:sp>
      <p:sp>
        <p:nvSpPr>
          <p:cNvPr id="4" name="フッター プレースホルダー 3"/>
          <p:cNvSpPr>
            <a:spLocks noGrp="1"/>
          </p:cNvSpPr>
          <p:nvPr>
            <p:ph type="ftr" sz="quarter" idx="2"/>
          </p:nvPr>
        </p:nvSpPr>
        <p:spPr>
          <a:xfrm>
            <a:off x="0" y="9517063"/>
            <a:ext cx="2982913" cy="50165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900488" y="9517063"/>
            <a:ext cx="2982912" cy="501650"/>
          </a:xfrm>
          <a:prstGeom prst="rect">
            <a:avLst/>
          </a:prstGeom>
        </p:spPr>
        <p:txBody>
          <a:bodyPr vert="horz" lIns="91440" tIns="45720" rIns="91440" bIns="45720" rtlCol="0" anchor="b"/>
          <a:lstStyle>
            <a:lvl1pPr algn="r">
              <a:defRPr sz="1200"/>
            </a:lvl1pPr>
          </a:lstStyle>
          <a:p>
            <a:fld id="{E6D3EB5C-B5B3-4B3A-95A5-AF71C2E96ABC}" type="slidenum">
              <a:rPr kumimoji="1" lang="ja-JP" altLang="en-US" smtClean="0"/>
              <a:t>‹#›</a:t>
            </a:fld>
            <a:endParaRPr kumimoji="1" lang="ja-JP" altLang="en-US"/>
          </a:p>
        </p:txBody>
      </p:sp>
    </p:spTree>
    <p:extLst>
      <p:ext uri="{BB962C8B-B14F-4D97-AF65-F5344CB8AC3E}">
        <p14:creationId xmlns:p14="http://schemas.microsoft.com/office/powerpoint/2010/main" val="364424394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88D5613-BB38-4D8B-93FE-E91963547614}" type="datetimeFigureOut">
              <a:rPr kumimoji="1" lang="ja-JP" altLang="en-US" smtClean="0"/>
              <a:t>2022/11/4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22FA8B-C713-410C-A57E-0A3A4D5DB3ED}" type="slidenum">
              <a:rPr kumimoji="1" lang="ja-JP" altLang="en-US" smtClean="0"/>
              <a:t>‹#›</a:t>
            </a:fld>
            <a:endParaRPr kumimoji="1" lang="ja-JP" altLang="en-US"/>
          </a:p>
        </p:txBody>
      </p:sp>
      <p:pic>
        <p:nvPicPr>
          <p:cNvPr id="7" name="図 6">
            <a:extLst>
              <a:ext uri="{FF2B5EF4-FFF2-40B4-BE49-F238E27FC236}">
                <a16:creationId xmlns="" xmlns:a16="http://schemas.microsoft.com/office/drawing/2014/main" id="{87603D2A-3393-58D8-E916-287118EA752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89932" y="69945"/>
            <a:ext cx="2523108" cy="720888"/>
          </a:xfrm>
          <a:prstGeom prst="rect">
            <a:avLst/>
          </a:prstGeom>
        </p:spPr>
      </p:pic>
    </p:spTree>
    <p:extLst>
      <p:ext uri="{BB962C8B-B14F-4D97-AF65-F5344CB8AC3E}">
        <p14:creationId xmlns:p14="http://schemas.microsoft.com/office/powerpoint/2010/main" val="3500213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88D5613-BB38-4D8B-93FE-E91963547614}" type="datetimeFigureOut">
              <a:rPr kumimoji="1" lang="ja-JP" altLang="en-US" smtClean="0"/>
              <a:t>2022/11/4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22FA8B-C713-410C-A57E-0A3A4D5DB3ED}" type="slidenum">
              <a:rPr kumimoji="1" lang="ja-JP" altLang="en-US" smtClean="0"/>
              <a:t>‹#›</a:t>
            </a:fld>
            <a:endParaRPr kumimoji="1" lang="ja-JP" altLang="en-US"/>
          </a:p>
        </p:txBody>
      </p:sp>
    </p:spTree>
    <p:extLst>
      <p:ext uri="{BB962C8B-B14F-4D97-AF65-F5344CB8AC3E}">
        <p14:creationId xmlns:p14="http://schemas.microsoft.com/office/powerpoint/2010/main" val="767861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88D5613-BB38-4D8B-93FE-E91963547614}" type="datetimeFigureOut">
              <a:rPr kumimoji="1" lang="ja-JP" altLang="en-US" smtClean="0"/>
              <a:t>2022/11/4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22FA8B-C713-410C-A57E-0A3A4D5DB3ED}" type="slidenum">
              <a:rPr kumimoji="1" lang="ja-JP" altLang="en-US" smtClean="0"/>
              <a:t>‹#›</a:t>
            </a:fld>
            <a:endParaRPr kumimoji="1" lang="ja-JP"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724063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88D5613-BB38-4D8B-93FE-E91963547614}" type="datetimeFigureOut">
              <a:rPr kumimoji="1" lang="ja-JP" altLang="en-US" smtClean="0"/>
              <a:t>2022/11/4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22FA8B-C713-410C-A57E-0A3A4D5DB3ED}" type="slidenum">
              <a:rPr kumimoji="1" lang="ja-JP" altLang="en-US" smtClean="0"/>
              <a:t>‹#›</a:t>
            </a:fld>
            <a:endParaRPr kumimoji="1" lang="ja-JP" altLang="en-US"/>
          </a:p>
        </p:txBody>
      </p:sp>
    </p:spTree>
    <p:extLst>
      <p:ext uri="{BB962C8B-B14F-4D97-AF65-F5344CB8AC3E}">
        <p14:creationId xmlns:p14="http://schemas.microsoft.com/office/powerpoint/2010/main" val="25078265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88D5613-BB38-4D8B-93FE-E91963547614}" type="datetimeFigureOut">
              <a:rPr kumimoji="1" lang="ja-JP" altLang="en-US" smtClean="0"/>
              <a:t>2022/11/4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22FA8B-C713-410C-A57E-0A3A4D5DB3ED}" type="slidenum">
              <a:rPr kumimoji="1" lang="ja-JP" altLang="en-US" smtClean="0"/>
              <a:t>‹#›</a:t>
            </a:fld>
            <a:endParaRPr kumimoji="1" lang="ja-JP"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138481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88D5613-BB38-4D8B-93FE-E91963547614}" type="datetimeFigureOut">
              <a:rPr kumimoji="1" lang="ja-JP" altLang="en-US" smtClean="0"/>
              <a:t>2022/11/4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22FA8B-C713-410C-A57E-0A3A4D5DB3ED}" type="slidenum">
              <a:rPr kumimoji="1" lang="ja-JP" altLang="en-US" smtClean="0"/>
              <a:t>‹#›</a:t>
            </a:fld>
            <a:endParaRPr kumimoji="1" lang="ja-JP" altLang="en-US"/>
          </a:p>
        </p:txBody>
      </p:sp>
    </p:spTree>
    <p:extLst>
      <p:ext uri="{BB962C8B-B14F-4D97-AF65-F5344CB8AC3E}">
        <p14:creationId xmlns:p14="http://schemas.microsoft.com/office/powerpoint/2010/main" val="6421880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88D5613-BB38-4D8B-93FE-E91963547614}" type="datetimeFigureOut">
              <a:rPr kumimoji="1" lang="ja-JP" altLang="en-US" smtClean="0"/>
              <a:t>2022/11/4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22FA8B-C713-410C-A57E-0A3A4D5DB3ED}" type="slidenum">
              <a:rPr kumimoji="1" lang="ja-JP" altLang="en-US" smtClean="0"/>
              <a:t>‹#›</a:t>
            </a:fld>
            <a:endParaRPr kumimoji="1" lang="ja-JP" altLang="en-US"/>
          </a:p>
        </p:txBody>
      </p:sp>
    </p:spTree>
    <p:extLst>
      <p:ext uri="{BB962C8B-B14F-4D97-AF65-F5344CB8AC3E}">
        <p14:creationId xmlns:p14="http://schemas.microsoft.com/office/powerpoint/2010/main" val="19279228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88D5613-BB38-4D8B-93FE-E91963547614}" type="datetimeFigureOut">
              <a:rPr kumimoji="1" lang="ja-JP" altLang="en-US" smtClean="0"/>
              <a:t>2022/11/4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22FA8B-C713-410C-A57E-0A3A4D5DB3ED}" type="slidenum">
              <a:rPr kumimoji="1" lang="ja-JP" altLang="en-US" smtClean="0"/>
              <a:t>‹#›</a:t>
            </a:fld>
            <a:endParaRPr kumimoji="1" lang="ja-JP" altLang="en-US"/>
          </a:p>
        </p:txBody>
      </p:sp>
    </p:spTree>
    <p:extLst>
      <p:ext uri="{BB962C8B-B14F-4D97-AF65-F5344CB8AC3E}">
        <p14:creationId xmlns:p14="http://schemas.microsoft.com/office/powerpoint/2010/main" val="14069639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7E35822-BB85-298A-ABB9-30E61895B890}"/>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 xmlns:a16="http://schemas.microsoft.com/office/drawing/2014/main" id="{1CEC52BD-D016-D3B6-7A39-9F7F03C48FF3}"/>
              </a:ext>
            </a:extLst>
          </p:cNvPr>
          <p:cNvSpPr>
            <a:spLocks noGrp="1"/>
          </p:cNvSpPr>
          <p:nvPr>
            <p:ph type="dt" sz="half" idx="10"/>
          </p:nvPr>
        </p:nvSpPr>
        <p:spPr/>
        <p:txBody>
          <a:bodyPr/>
          <a:lstStyle/>
          <a:p>
            <a:fld id="{988D5613-BB38-4D8B-93FE-E91963547614}" type="datetimeFigureOut">
              <a:rPr kumimoji="1" lang="ja-JP" altLang="en-US" smtClean="0"/>
              <a:t>2022/11/4</a:t>
            </a:fld>
            <a:endParaRPr kumimoji="1" lang="ja-JP" altLang="en-US"/>
          </a:p>
        </p:txBody>
      </p:sp>
      <p:sp>
        <p:nvSpPr>
          <p:cNvPr id="4" name="フッター プレースホルダー 3">
            <a:extLst>
              <a:ext uri="{FF2B5EF4-FFF2-40B4-BE49-F238E27FC236}">
                <a16:creationId xmlns="" xmlns:a16="http://schemas.microsoft.com/office/drawing/2014/main" id="{62F1217D-A700-5BBA-A4D7-76E62250BA3A}"/>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 xmlns:a16="http://schemas.microsoft.com/office/drawing/2014/main" id="{C582F661-225D-EA27-4678-04615DE068FF}"/>
              </a:ext>
            </a:extLst>
          </p:cNvPr>
          <p:cNvSpPr>
            <a:spLocks noGrp="1"/>
          </p:cNvSpPr>
          <p:nvPr>
            <p:ph type="sldNum" sz="quarter" idx="12"/>
          </p:nvPr>
        </p:nvSpPr>
        <p:spPr/>
        <p:txBody>
          <a:bodyPr/>
          <a:lstStyle/>
          <a:p>
            <a:fld id="{9522FA8B-C713-410C-A57E-0A3A4D5DB3ED}" type="slidenum">
              <a:rPr kumimoji="1" lang="ja-JP" altLang="en-US" smtClean="0"/>
              <a:t>‹#›</a:t>
            </a:fld>
            <a:endParaRPr kumimoji="1" lang="ja-JP" altLang="en-US"/>
          </a:p>
        </p:txBody>
      </p:sp>
    </p:spTree>
    <p:extLst>
      <p:ext uri="{BB962C8B-B14F-4D97-AF65-F5344CB8AC3E}">
        <p14:creationId xmlns:p14="http://schemas.microsoft.com/office/powerpoint/2010/main" val="37565781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06BC2F22-0F0E-DE07-A8F8-FE5FBC2AACE5}"/>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 xmlns:a16="http://schemas.microsoft.com/office/drawing/2014/main" id="{C7CEF58D-842F-5016-8BF5-EBD2C9160ED2}"/>
              </a:ext>
            </a:extLst>
          </p:cNvPr>
          <p:cNvSpPr>
            <a:spLocks noGrp="1"/>
          </p:cNvSpPr>
          <p:nvPr>
            <p:ph type="dt" sz="half" idx="10"/>
          </p:nvPr>
        </p:nvSpPr>
        <p:spPr/>
        <p:txBody>
          <a:bodyPr/>
          <a:lstStyle/>
          <a:p>
            <a:fld id="{988D5613-BB38-4D8B-93FE-E91963547614}" type="datetimeFigureOut">
              <a:rPr kumimoji="1" lang="ja-JP" altLang="en-US" smtClean="0"/>
              <a:t>2022/11/4</a:t>
            </a:fld>
            <a:endParaRPr kumimoji="1" lang="ja-JP" altLang="en-US"/>
          </a:p>
        </p:txBody>
      </p:sp>
      <p:sp>
        <p:nvSpPr>
          <p:cNvPr id="4" name="フッター プレースホルダー 3">
            <a:extLst>
              <a:ext uri="{FF2B5EF4-FFF2-40B4-BE49-F238E27FC236}">
                <a16:creationId xmlns="" xmlns:a16="http://schemas.microsoft.com/office/drawing/2014/main" id="{D8A24500-D04A-DF53-C520-D9A1C7E4CF7E}"/>
              </a:ext>
            </a:extLst>
          </p:cNvPr>
          <p:cNvSpPr>
            <a:spLocks noGrp="1"/>
          </p:cNvSpPr>
          <p:nvPr>
            <p:ph type="ftr" sz="quarter" idx="11"/>
          </p:nvPr>
        </p:nvSpPr>
        <p:spPr>
          <a:xfrm>
            <a:off x="677334" y="6413498"/>
            <a:ext cx="6297612" cy="365125"/>
          </a:xfrm>
        </p:spPr>
        <p:txBody>
          <a:bodyPr/>
          <a:lstStyle/>
          <a:p>
            <a:endParaRPr kumimoji="1" lang="ja-JP" altLang="en-US" dirty="0"/>
          </a:p>
        </p:txBody>
      </p:sp>
      <p:sp>
        <p:nvSpPr>
          <p:cNvPr id="5" name="スライド番号プレースホルダー 4">
            <a:extLst>
              <a:ext uri="{FF2B5EF4-FFF2-40B4-BE49-F238E27FC236}">
                <a16:creationId xmlns="" xmlns:a16="http://schemas.microsoft.com/office/drawing/2014/main" id="{24B75FD6-EEE5-BB24-9EA8-7FF69E71FA4A}"/>
              </a:ext>
            </a:extLst>
          </p:cNvPr>
          <p:cNvSpPr>
            <a:spLocks noGrp="1"/>
          </p:cNvSpPr>
          <p:nvPr>
            <p:ph type="sldNum" sz="quarter" idx="12"/>
          </p:nvPr>
        </p:nvSpPr>
        <p:spPr>
          <a:xfrm>
            <a:off x="8410713" y="6316662"/>
            <a:ext cx="683339" cy="365125"/>
          </a:xfrm>
        </p:spPr>
        <p:txBody>
          <a:bodyPr/>
          <a:lstStyle/>
          <a:p>
            <a:fld id="{9522FA8B-C713-410C-A57E-0A3A4D5DB3ED}" type="slidenum">
              <a:rPr kumimoji="1" lang="ja-JP" altLang="en-US" smtClean="0"/>
              <a:t>‹#›</a:t>
            </a:fld>
            <a:endParaRPr kumimoji="1" lang="ja-JP" altLang="en-US"/>
          </a:p>
        </p:txBody>
      </p:sp>
    </p:spTree>
    <p:extLst>
      <p:ext uri="{BB962C8B-B14F-4D97-AF65-F5344CB8AC3E}">
        <p14:creationId xmlns:p14="http://schemas.microsoft.com/office/powerpoint/2010/main" val="194007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88D5613-BB38-4D8B-93FE-E91963547614}" type="datetimeFigureOut">
              <a:rPr kumimoji="1" lang="ja-JP" altLang="en-US" smtClean="0"/>
              <a:t>2022/11/4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22FA8B-C713-410C-A57E-0A3A4D5DB3ED}" type="slidenum">
              <a:rPr kumimoji="1" lang="ja-JP" altLang="en-US" smtClean="0"/>
              <a:t>‹#›</a:t>
            </a:fld>
            <a:endParaRPr kumimoji="1" lang="ja-JP" altLang="en-US"/>
          </a:p>
        </p:txBody>
      </p:sp>
    </p:spTree>
    <p:extLst>
      <p:ext uri="{BB962C8B-B14F-4D97-AF65-F5344CB8AC3E}">
        <p14:creationId xmlns:p14="http://schemas.microsoft.com/office/powerpoint/2010/main" val="2436721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88D5613-BB38-4D8B-93FE-E91963547614}" type="datetimeFigureOut">
              <a:rPr kumimoji="1" lang="ja-JP" altLang="en-US" smtClean="0"/>
              <a:t>2022/11/4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22FA8B-C713-410C-A57E-0A3A4D5DB3ED}" type="slidenum">
              <a:rPr kumimoji="1" lang="ja-JP" altLang="en-US" smtClean="0"/>
              <a:t>‹#›</a:t>
            </a:fld>
            <a:endParaRPr kumimoji="1" lang="ja-JP" altLang="en-US"/>
          </a:p>
        </p:txBody>
      </p:sp>
    </p:spTree>
    <p:extLst>
      <p:ext uri="{BB962C8B-B14F-4D97-AF65-F5344CB8AC3E}">
        <p14:creationId xmlns:p14="http://schemas.microsoft.com/office/powerpoint/2010/main" val="4067085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88D5613-BB38-4D8B-93FE-E91963547614}" type="datetimeFigureOut">
              <a:rPr kumimoji="1" lang="ja-JP" altLang="en-US" smtClean="0"/>
              <a:t>2022/11/4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522FA8B-C713-410C-A57E-0A3A4D5DB3ED}" type="slidenum">
              <a:rPr kumimoji="1" lang="ja-JP" altLang="en-US" smtClean="0"/>
              <a:t>‹#›</a:t>
            </a:fld>
            <a:endParaRPr kumimoji="1" lang="ja-JP" altLang="en-US"/>
          </a:p>
        </p:txBody>
      </p:sp>
    </p:spTree>
    <p:extLst>
      <p:ext uri="{BB962C8B-B14F-4D97-AF65-F5344CB8AC3E}">
        <p14:creationId xmlns:p14="http://schemas.microsoft.com/office/powerpoint/2010/main" val="2398332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88D5613-BB38-4D8B-93FE-E91963547614}" type="datetimeFigureOut">
              <a:rPr kumimoji="1" lang="ja-JP" altLang="en-US" smtClean="0"/>
              <a:t>2022/11/4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522FA8B-C713-410C-A57E-0A3A4D5DB3ED}" type="slidenum">
              <a:rPr kumimoji="1" lang="ja-JP" altLang="en-US" smtClean="0"/>
              <a:t>‹#›</a:t>
            </a:fld>
            <a:endParaRPr kumimoji="1" lang="ja-JP" altLang="en-US"/>
          </a:p>
        </p:txBody>
      </p:sp>
    </p:spTree>
    <p:extLst>
      <p:ext uri="{BB962C8B-B14F-4D97-AF65-F5344CB8AC3E}">
        <p14:creationId xmlns:p14="http://schemas.microsoft.com/office/powerpoint/2010/main" val="1272238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88D5613-BB38-4D8B-93FE-E91963547614}" type="datetimeFigureOut">
              <a:rPr kumimoji="1" lang="ja-JP" altLang="en-US" smtClean="0"/>
              <a:t>2022/11/4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522FA8B-C713-410C-A57E-0A3A4D5DB3ED}" type="slidenum">
              <a:rPr kumimoji="1" lang="ja-JP" altLang="en-US" smtClean="0"/>
              <a:t>‹#›</a:t>
            </a:fld>
            <a:endParaRPr kumimoji="1" lang="ja-JP" altLang="en-US"/>
          </a:p>
        </p:txBody>
      </p:sp>
    </p:spTree>
    <p:extLst>
      <p:ext uri="{BB962C8B-B14F-4D97-AF65-F5344CB8AC3E}">
        <p14:creationId xmlns:p14="http://schemas.microsoft.com/office/powerpoint/2010/main" val="164363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8D5613-BB38-4D8B-93FE-E91963547614}" type="datetimeFigureOut">
              <a:rPr kumimoji="1" lang="ja-JP" altLang="en-US" smtClean="0"/>
              <a:t>2022/11/4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522FA8B-C713-410C-A57E-0A3A4D5DB3ED}" type="slidenum">
              <a:rPr kumimoji="1" lang="ja-JP" altLang="en-US" smtClean="0"/>
              <a:t>‹#›</a:t>
            </a:fld>
            <a:endParaRPr kumimoji="1" lang="ja-JP" altLang="en-US"/>
          </a:p>
        </p:txBody>
      </p:sp>
    </p:spTree>
    <p:extLst>
      <p:ext uri="{BB962C8B-B14F-4D97-AF65-F5344CB8AC3E}">
        <p14:creationId xmlns:p14="http://schemas.microsoft.com/office/powerpoint/2010/main" val="2302178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88D5613-BB38-4D8B-93FE-E91963547614}" type="datetimeFigureOut">
              <a:rPr kumimoji="1" lang="ja-JP" altLang="en-US" smtClean="0"/>
              <a:t>2022/11/4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522FA8B-C713-410C-A57E-0A3A4D5DB3ED}" type="slidenum">
              <a:rPr kumimoji="1" lang="ja-JP" altLang="en-US" smtClean="0"/>
              <a:t>‹#›</a:t>
            </a:fld>
            <a:endParaRPr kumimoji="1" lang="ja-JP" altLang="en-US"/>
          </a:p>
        </p:txBody>
      </p:sp>
    </p:spTree>
    <p:extLst>
      <p:ext uri="{BB962C8B-B14F-4D97-AF65-F5344CB8AC3E}">
        <p14:creationId xmlns:p14="http://schemas.microsoft.com/office/powerpoint/2010/main" val="2666573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522FA8B-C713-410C-A57E-0A3A4D5DB3ED}" type="slidenum">
              <a:rPr kumimoji="1" lang="ja-JP" altLang="en-US" smtClean="0"/>
              <a:t>‹#›</a:t>
            </a:fld>
            <a:endParaRPr kumimoji="1" lang="ja-JP" altLang="en-US"/>
          </a:p>
        </p:txBody>
      </p:sp>
      <p:sp>
        <p:nvSpPr>
          <p:cNvPr id="5" name="Date Placeholder 4"/>
          <p:cNvSpPr>
            <a:spLocks noGrp="1"/>
          </p:cNvSpPr>
          <p:nvPr>
            <p:ph type="dt" sz="half" idx="10"/>
          </p:nvPr>
        </p:nvSpPr>
        <p:spPr/>
        <p:txBody>
          <a:bodyPr/>
          <a:lstStyle/>
          <a:p>
            <a:fld id="{988D5613-BB38-4D8B-93FE-E91963547614}" type="datetimeFigureOut">
              <a:rPr kumimoji="1" lang="ja-JP" altLang="en-US" smtClean="0"/>
              <a:t>2022/11/4</a:t>
            </a:fld>
            <a:endParaRPr kumimoji="1" lang="ja-JP" altLang="en-US"/>
          </a:p>
        </p:txBody>
      </p:sp>
    </p:spTree>
    <p:extLst>
      <p:ext uri="{BB962C8B-B14F-4D97-AF65-F5344CB8AC3E}">
        <p14:creationId xmlns:p14="http://schemas.microsoft.com/office/powerpoint/2010/main" val="4046770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3529901" y="79377"/>
            <a:ext cx="8596668"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88D5613-BB38-4D8B-93FE-E91963547614}" type="datetimeFigureOut">
              <a:rPr kumimoji="1" lang="ja-JP" altLang="en-US" smtClean="0"/>
              <a:t>2022/11/4</a:t>
            </a:fld>
            <a:endParaRPr kumimoji="1" lang="ja-JP" alt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522FA8B-C713-410C-A57E-0A3A4D5DB3ED}" type="slidenum">
              <a:rPr kumimoji="1" lang="ja-JP" altLang="en-US" smtClean="0"/>
              <a:t>‹#›</a:t>
            </a:fld>
            <a:endParaRPr kumimoji="1" lang="ja-JP" altLang="en-US"/>
          </a:p>
        </p:txBody>
      </p:sp>
      <p:pic>
        <p:nvPicPr>
          <p:cNvPr id="10" name="図 9">
            <a:extLst>
              <a:ext uri="{FF2B5EF4-FFF2-40B4-BE49-F238E27FC236}">
                <a16:creationId xmlns="" xmlns:a16="http://schemas.microsoft.com/office/drawing/2014/main" id="{1C256AB0-691C-CAD9-9206-CBDF607D0855}"/>
              </a:ext>
            </a:extLst>
          </p:cNvPr>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9689932" y="69945"/>
            <a:ext cx="2523108" cy="720888"/>
          </a:xfrm>
          <a:prstGeom prst="rect">
            <a:avLst/>
          </a:prstGeom>
        </p:spPr>
      </p:pic>
    </p:spTree>
    <p:extLst>
      <p:ext uri="{BB962C8B-B14F-4D97-AF65-F5344CB8AC3E}">
        <p14:creationId xmlns:p14="http://schemas.microsoft.com/office/powerpoint/2010/main" val="149850241"/>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 id="2147483709" r:id="rId14"/>
    <p:sldLayoutId id="2147483710" r:id="rId15"/>
    <p:sldLayoutId id="2147483711" r:id="rId16"/>
    <p:sldLayoutId id="2147483712" r:id="rId17"/>
    <p:sldLayoutId id="2147483713" r:id="rId18"/>
  </p:sldLayoutIdLst>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図 4">
            <a:extLst>
              <a:ext uri="{FF2B5EF4-FFF2-40B4-BE49-F238E27FC236}">
                <a16:creationId xmlns="" xmlns:a16="http://schemas.microsoft.com/office/drawing/2014/main" id="{A4CAEFAE-6AF8-97C0-CEB9-F64F37D907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68415" y="0"/>
            <a:ext cx="15118080" cy="6858000"/>
          </a:xfrm>
          <a:prstGeom prst="rect">
            <a:avLst/>
          </a:prstGeom>
        </p:spPr>
      </p:pic>
      <p:sp>
        <p:nvSpPr>
          <p:cNvPr id="2" name="タイトル 1">
            <a:extLst>
              <a:ext uri="{FF2B5EF4-FFF2-40B4-BE49-F238E27FC236}">
                <a16:creationId xmlns="" xmlns:a16="http://schemas.microsoft.com/office/drawing/2014/main" id="{DAB9952E-BCB8-2A37-359B-65B81676C6C0}"/>
              </a:ext>
            </a:extLst>
          </p:cNvPr>
          <p:cNvSpPr>
            <a:spLocks noGrp="1"/>
          </p:cNvSpPr>
          <p:nvPr>
            <p:ph type="ctrTitle"/>
          </p:nvPr>
        </p:nvSpPr>
        <p:spPr/>
        <p:txBody>
          <a:bodyPr>
            <a:normAutofit/>
          </a:bodyPr>
          <a:lstStyle/>
          <a:p>
            <a:r>
              <a:rPr kumimoji="1" lang="en-US" altLang="ja-JP" sz="2800" b="1" dirty="0">
                <a:solidFill>
                  <a:schemeClr val="bg1"/>
                </a:solidFill>
                <a:latin typeface="+mn-ea"/>
                <a:ea typeface="+mn-ea"/>
              </a:rPr>
              <a:t>DX</a:t>
            </a:r>
            <a:r>
              <a:rPr kumimoji="1" lang="ja-JP" altLang="en-US" sz="2800" b="1" dirty="0">
                <a:solidFill>
                  <a:schemeClr val="bg1"/>
                </a:solidFill>
                <a:latin typeface="+mn-ea"/>
                <a:ea typeface="+mn-ea"/>
              </a:rPr>
              <a:t>の実現と新価値の創出</a:t>
            </a:r>
          </a:p>
        </p:txBody>
      </p:sp>
      <p:sp>
        <p:nvSpPr>
          <p:cNvPr id="3" name="字幕 2">
            <a:extLst>
              <a:ext uri="{FF2B5EF4-FFF2-40B4-BE49-F238E27FC236}">
                <a16:creationId xmlns="" xmlns:a16="http://schemas.microsoft.com/office/drawing/2014/main" id="{6B3B0D64-9C28-B30D-5182-4F19E5987356}"/>
              </a:ext>
            </a:extLst>
          </p:cNvPr>
          <p:cNvSpPr>
            <a:spLocks noGrp="1"/>
          </p:cNvSpPr>
          <p:nvPr>
            <p:ph type="subTitle" idx="1"/>
          </p:nvPr>
        </p:nvSpPr>
        <p:spPr/>
        <p:txBody>
          <a:bodyPr/>
          <a:lstStyle/>
          <a:p>
            <a:r>
              <a:rPr kumimoji="1" lang="ja-JP" altLang="en-US" b="1" dirty="0">
                <a:solidFill>
                  <a:schemeClr val="bg1"/>
                </a:solidFill>
              </a:rPr>
              <a:t>株式会社パナシア</a:t>
            </a:r>
          </a:p>
        </p:txBody>
      </p:sp>
    </p:spTree>
    <p:extLst>
      <p:ext uri="{BB962C8B-B14F-4D97-AF65-F5344CB8AC3E}">
        <p14:creationId xmlns:p14="http://schemas.microsoft.com/office/powerpoint/2010/main" val="40896179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77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6" name="テキスト ボックス 5">
            <a:extLst>
              <a:ext uri="{FF2B5EF4-FFF2-40B4-BE49-F238E27FC236}">
                <a16:creationId xmlns="" xmlns:a16="http://schemas.microsoft.com/office/drawing/2014/main" id="{A5E71243-AEC2-53CB-1531-93807903D972}"/>
              </a:ext>
            </a:extLst>
          </p:cNvPr>
          <p:cNvSpPr txBox="1"/>
          <p:nvPr/>
        </p:nvSpPr>
        <p:spPr>
          <a:xfrm>
            <a:off x="239919" y="4136632"/>
            <a:ext cx="5239265" cy="276999"/>
          </a:xfrm>
          <a:prstGeom prst="rect">
            <a:avLst/>
          </a:prstGeom>
          <a:noFill/>
        </p:spPr>
        <p:txBody>
          <a:bodyPr wrap="square">
            <a:spAutoFit/>
          </a:bodyPr>
          <a:lstStyle/>
          <a:p>
            <a:pPr algn="ctr"/>
            <a:r>
              <a:rPr lang="ja-JP" altLang="en-US" sz="1200" b="1" dirty="0">
                <a:solidFill>
                  <a:srgbClr val="FF0000"/>
                </a:solidFill>
              </a:rPr>
              <a:t>「</a:t>
            </a:r>
            <a:r>
              <a:rPr lang="zh-TW" altLang="en-US" sz="1200" b="1" dirty="0">
                <a:solidFill>
                  <a:srgbClr val="FF0000"/>
                </a:solidFill>
              </a:rPr>
              <a:t>職場環境改善宣言企業</a:t>
            </a:r>
            <a:r>
              <a:rPr lang="ja-JP" altLang="en-US" sz="1200" b="1" dirty="0">
                <a:solidFill>
                  <a:srgbClr val="FF0000"/>
                </a:solidFill>
              </a:rPr>
              <a:t>」</a:t>
            </a:r>
          </a:p>
        </p:txBody>
      </p:sp>
      <p:sp>
        <p:nvSpPr>
          <p:cNvPr id="7" name="テキスト ボックス 6">
            <a:extLst>
              <a:ext uri="{FF2B5EF4-FFF2-40B4-BE49-F238E27FC236}">
                <a16:creationId xmlns="" xmlns:a16="http://schemas.microsoft.com/office/drawing/2014/main" id="{2899DBF1-4A84-9BE2-448D-40C86FEDBAC4}"/>
              </a:ext>
            </a:extLst>
          </p:cNvPr>
          <p:cNvSpPr txBox="1"/>
          <p:nvPr/>
        </p:nvSpPr>
        <p:spPr>
          <a:xfrm>
            <a:off x="576650" y="4779460"/>
            <a:ext cx="5102484" cy="2092881"/>
          </a:xfrm>
          <a:prstGeom prst="rect">
            <a:avLst/>
          </a:prstGeom>
          <a:noFill/>
        </p:spPr>
        <p:txBody>
          <a:bodyPr wrap="square" rtlCol="0">
            <a:spAutoFit/>
          </a:bodyPr>
          <a:lstStyle/>
          <a:p>
            <a:r>
              <a:rPr kumimoji="1" lang="ja-JP" altLang="en-US" sz="1000" dirty="0">
                <a:solidFill>
                  <a:srgbClr val="FF0000"/>
                </a:solidFill>
              </a:rPr>
              <a:t>労働社会保険諸法令の遵守状況や職場環境改善の積極的な取り組みを行うため、社労士診断認証制度により、職場環境改善宣言企業に認証を受けました。</a:t>
            </a:r>
            <a:endParaRPr kumimoji="1" lang="en-US" altLang="ja-JP" sz="1000" dirty="0">
              <a:solidFill>
                <a:srgbClr val="FF0000"/>
              </a:solidFill>
            </a:endParaRPr>
          </a:p>
          <a:p>
            <a:endParaRPr kumimoji="1" lang="en-US" altLang="ja-JP" sz="1000" dirty="0">
              <a:solidFill>
                <a:srgbClr val="FF0000"/>
              </a:solidFill>
            </a:endParaRPr>
          </a:p>
          <a:p>
            <a:r>
              <a:rPr lang="ja-JP" altLang="en-US" sz="1000" dirty="0">
                <a:solidFill>
                  <a:srgbClr val="FF0000"/>
                </a:solidFill>
              </a:rPr>
              <a:t>パナシアでは、</a:t>
            </a:r>
            <a:r>
              <a:rPr kumimoji="1" lang="ja-JP" altLang="en-US" sz="1000" dirty="0">
                <a:solidFill>
                  <a:srgbClr val="FF0000"/>
                </a:solidFill>
              </a:rPr>
              <a:t> 「人を大切にする企業」として従業員に働きやすい環境を提供すべく職場環境改善に取り組みます。</a:t>
            </a:r>
            <a:endParaRPr kumimoji="1" lang="en-US" altLang="ja-JP" sz="1000" dirty="0">
              <a:solidFill>
                <a:srgbClr val="FF0000"/>
              </a:solidFill>
            </a:endParaRPr>
          </a:p>
          <a:p>
            <a:r>
              <a:rPr kumimoji="1" lang="ja-JP" altLang="en-US" sz="1000" dirty="0">
                <a:solidFill>
                  <a:srgbClr val="FF0000"/>
                </a:solidFill>
              </a:rPr>
              <a:t>職場環境改善により従業員の心理的ストレスが軽減され、生産性を向上させる効果があることが分かってきました。</a:t>
            </a:r>
            <a:r>
              <a:rPr lang="ja-JP" altLang="en-US" sz="1000" dirty="0">
                <a:solidFill>
                  <a:srgbClr val="FF0000"/>
                </a:solidFill>
              </a:rPr>
              <a:t>属人化した業務の見直しにより担当を複数人に任せること、スキルの差がでないように従業員全員が成長できる環境を整え、リスクに備えます。またさまざまな働き方に対応する企業であるよう、テレワークなどを取り入れ、従業員の働き方に合わせた働きやすい環境を目指します。多様な働き方で、</a:t>
            </a:r>
            <a:r>
              <a:rPr lang="ja-JP" altLang="en-US" sz="1000" b="0" i="0" dirty="0">
                <a:solidFill>
                  <a:srgbClr val="FF0000"/>
                </a:solidFill>
                <a:effectLst/>
                <a:latin typeface="Noto Sans JP"/>
              </a:rPr>
              <a:t>若手人材の確保、従業員の長期定着により雇用の増加は社会にも貢献でき、会社としても従業員一人ひとりのパフォーマンスが向上し、生産性のアップ、個々の能力の向上により、業績の向上につなげます。</a:t>
            </a:r>
            <a:endParaRPr lang="en-US" altLang="ja-JP" sz="1000" b="0" i="0" dirty="0">
              <a:solidFill>
                <a:srgbClr val="FF0000"/>
              </a:solidFill>
              <a:effectLst/>
              <a:latin typeface="Noto Sans JP"/>
            </a:endParaRPr>
          </a:p>
        </p:txBody>
      </p:sp>
      <p:sp>
        <p:nvSpPr>
          <p:cNvPr id="8" name="テキスト ボックス 7">
            <a:extLst>
              <a:ext uri="{FF2B5EF4-FFF2-40B4-BE49-F238E27FC236}">
                <a16:creationId xmlns="" xmlns:a16="http://schemas.microsoft.com/office/drawing/2014/main" id="{E9B11DB8-CFB4-0898-B017-E946948B1E25}"/>
              </a:ext>
            </a:extLst>
          </p:cNvPr>
          <p:cNvSpPr txBox="1"/>
          <p:nvPr/>
        </p:nvSpPr>
        <p:spPr>
          <a:xfrm>
            <a:off x="6326657" y="5430254"/>
            <a:ext cx="5313404" cy="1169551"/>
          </a:xfrm>
          <a:prstGeom prst="rect">
            <a:avLst/>
          </a:prstGeom>
          <a:noFill/>
        </p:spPr>
        <p:txBody>
          <a:bodyPr wrap="square" rtlCol="0">
            <a:spAutoFit/>
          </a:bodyPr>
          <a:lstStyle/>
          <a:p>
            <a:r>
              <a:rPr kumimoji="1" lang="en-US" altLang="ja-JP" sz="1000" dirty="0"/>
              <a:t>SDGs</a:t>
            </a:r>
            <a:r>
              <a:rPr kumimoji="1" lang="ja-JP" altLang="en-US" sz="1000" dirty="0"/>
              <a:t>の考え方を取り入れ、環境や社会の課題と向き合いながら、持続的な経営を目指します</a:t>
            </a:r>
            <a:r>
              <a:rPr lang="ja-JP" altLang="en-US" sz="1000" dirty="0"/>
              <a:t>。</a:t>
            </a:r>
            <a:endParaRPr lang="en-US" altLang="ja-JP" sz="1000" dirty="0"/>
          </a:p>
          <a:p>
            <a:r>
              <a:rPr kumimoji="1" lang="ja-JP" altLang="en-US" sz="1000" dirty="0"/>
              <a:t>すべての人々にとってよりよい未来を築くための開発目標に賛同しています。</a:t>
            </a:r>
            <a:endParaRPr kumimoji="1" lang="en-US" altLang="ja-JP" sz="1000" dirty="0"/>
          </a:p>
          <a:p>
            <a:endParaRPr lang="en-US" altLang="ja-JP" sz="1000" b="0" i="0" dirty="0">
              <a:effectLst/>
            </a:endParaRPr>
          </a:p>
          <a:p>
            <a:r>
              <a:rPr lang="en-US" altLang="ja-JP" sz="1000" dirty="0"/>
              <a:t>sustainable company(</a:t>
            </a:r>
            <a:r>
              <a:rPr lang="ja-JP" altLang="en-US" sz="1000" dirty="0"/>
              <a:t>持続可能な企業</a:t>
            </a:r>
            <a:r>
              <a:rPr lang="en-US" altLang="ja-JP" sz="1000" dirty="0"/>
              <a:t>)</a:t>
            </a:r>
            <a:r>
              <a:rPr lang="ja-JP" altLang="en-US" sz="1000" dirty="0"/>
              <a:t>として、環境に害を及ぼさない質の高い業務に</a:t>
            </a:r>
            <a:r>
              <a:rPr lang="ja-JP" altLang="en-US" sz="1000" b="0" i="0" dirty="0">
                <a:effectLst/>
              </a:rPr>
              <a:t>就ける条件を整備し、雇用機会とディーセントな雇用環境を実現します。また顧客にとってわたしたちのサービスが継続的に購入したいものである価値を創造していきます。</a:t>
            </a:r>
            <a:endParaRPr lang="en-US" altLang="ja-JP" sz="1000" b="0" i="0" dirty="0">
              <a:effectLst/>
            </a:endParaRPr>
          </a:p>
        </p:txBody>
      </p:sp>
      <p:sp>
        <p:nvSpPr>
          <p:cNvPr id="9" name="テキスト ボックス 8">
            <a:extLst>
              <a:ext uri="{FF2B5EF4-FFF2-40B4-BE49-F238E27FC236}">
                <a16:creationId xmlns="" xmlns:a16="http://schemas.microsoft.com/office/drawing/2014/main" id="{765721F6-0CDB-0AEC-732A-87C9B2641904}"/>
              </a:ext>
            </a:extLst>
          </p:cNvPr>
          <p:cNvSpPr txBox="1"/>
          <p:nvPr/>
        </p:nvSpPr>
        <p:spPr>
          <a:xfrm>
            <a:off x="6422412" y="4746236"/>
            <a:ext cx="5217649" cy="646331"/>
          </a:xfrm>
          <a:prstGeom prst="rect">
            <a:avLst/>
          </a:prstGeom>
          <a:noFill/>
        </p:spPr>
        <p:txBody>
          <a:bodyPr wrap="square">
            <a:spAutoFit/>
          </a:bodyPr>
          <a:lstStyle/>
          <a:p>
            <a:pPr algn="ctr" fontAlgn="base"/>
            <a:r>
              <a:rPr lang="en-US" altLang="ja-JP" sz="1200" b="1" i="0" dirty="0">
                <a:effectLst/>
                <a:latin typeface="Noto Serif JP"/>
              </a:rPr>
              <a:t>SDGs</a:t>
            </a:r>
            <a:r>
              <a:rPr lang="ja-JP" altLang="en-US" sz="1200" b="1" i="0" dirty="0">
                <a:effectLst/>
                <a:latin typeface="Noto Serif JP"/>
              </a:rPr>
              <a:t>への賛同</a:t>
            </a:r>
          </a:p>
          <a:p>
            <a:pPr algn="ctr"/>
            <a:endParaRPr lang="en-US" altLang="zh-TW" sz="1200" b="1" dirty="0"/>
          </a:p>
          <a:p>
            <a:pPr algn="ctr"/>
            <a:r>
              <a:rPr lang="ja-JP" altLang="en-US" sz="1200" b="1" dirty="0"/>
              <a:t>「持続可能な社会を目指して」</a:t>
            </a:r>
          </a:p>
        </p:txBody>
      </p:sp>
      <p:sp>
        <p:nvSpPr>
          <p:cNvPr id="11" name="楕円 10">
            <a:extLst>
              <a:ext uri="{FF2B5EF4-FFF2-40B4-BE49-F238E27FC236}">
                <a16:creationId xmlns="" xmlns:a16="http://schemas.microsoft.com/office/drawing/2014/main" id="{59C31070-A93E-4F58-BC4D-9CE7ED601FC6}"/>
              </a:ext>
            </a:extLst>
          </p:cNvPr>
          <p:cNvSpPr/>
          <p:nvPr/>
        </p:nvSpPr>
        <p:spPr>
          <a:xfrm>
            <a:off x="6643475" y="2600408"/>
            <a:ext cx="3439975" cy="1968509"/>
          </a:xfrm>
          <a:prstGeom prst="ellipse">
            <a:avLst/>
          </a:prstGeom>
          <a:solidFill>
            <a:srgbClr val="9FDBE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800" b="1" i="0" dirty="0">
              <a:solidFill>
                <a:schemeClr val="tx1"/>
              </a:solidFill>
              <a:effectLst/>
              <a:latin typeface="+mn-ea"/>
            </a:endParaRPr>
          </a:p>
          <a:p>
            <a:pPr algn="ctr"/>
            <a:r>
              <a:rPr lang="ja-JP" altLang="en-US" sz="1800" b="1" i="0" dirty="0">
                <a:solidFill>
                  <a:schemeClr val="tx1"/>
                </a:solidFill>
                <a:effectLst/>
                <a:latin typeface="+mn-ea"/>
              </a:rPr>
              <a:t>社会と未来へ向けた取り組み</a:t>
            </a:r>
            <a:endParaRPr kumimoji="1" lang="ja-JP" altLang="en-US" dirty="0">
              <a:solidFill>
                <a:schemeClr val="tx1"/>
              </a:solidFill>
              <a:latin typeface="+mn-ea"/>
            </a:endParaRPr>
          </a:p>
        </p:txBody>
      </p:sp>
      <p:sp>
        <p:nvSpPr>
          <p:cNvPr id="12" name="楕円 11">
            <a:extLst>
              <a:ext uri="{FF2B5EF4-FFF2-40B4-BE49-F238E27FC236}">
                <a16:creationId xmlns="" xmlns:a16="http://schemas.microsoft.com/office/drawing/2014/main" id="{812E9160-B48A-A2E7-2D41-D4AB1431C20D}"/>
              </a:ext>
            </a:extLst>
          </p:cNvPr>
          <p:cNvSpPr/>
          <p:nvPr/>
        </p:nvSpPr>
        <p:spPr>
          <a:xfrm>
            <a:off x="2420395" y="45284"/>
            <a:ext cx="3439975" cy="1968509"/>
          </a:xfrm>
          <a:prstGeom prst="ellipse">
            <a:avLst/>
          </a:prstGeom>
          <a:solidFill>
            <a:srgbClr val="2BDDB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800" b="1" i="0" dirty="0">
              <a:solidFill>
                <a:schemeClr val="tx1"/>
              </a:solidFill>
              <a:effectLst/>
              <a:latin typeface="+mn-ea"/>
            </a:endParaRPr>
          </a:p>
          <a:p>
            <a:pPr algn="ctr"/>
            <a:r>
              <a:rPr lang="ja-JP" altLang="en-US" sz="1800" b="1" i="0" dirty="0">
                <a:solidFill>
                  <a:schemeClr val="tx1"/>
                </a:solidFill>
                <a:effectLst/>
                <a:latin typeface="+mn-ea"/>
              </a:rPr>
              <a:t>わたしたち</a:t>
            </a:r>
            <a:endParaRPr lang="en-US" altLang="ja-JP" sz="1800" b="1" i="0" dirty="0">
              <a:solidFill>
                <a:schemeClr val="tx1"/>
              </a:solidFill>
              <a:effectLst/>
              <a:latin typeface="+mn-ea"/>
            </a:endParaRPr>
          </a:p>
          <a:p>
            <a:pPr algn="ctr"/>
            <a:r>
              <a:rPr lang="ja-JP" altLang="en-US" sz="1800" b="1" i="0" dirty="0">
                <a:solidFill>
                  <a:schemeClr val="tx1"/>
                </a:solidFill>
                <a:effectLst/>
                <a:latin typeface="+mn-ea"/>
              </a:rPr>
              <a:t>パナシアの取組</a:t>
            </a:r>
            <a:endParaRPr kumimoji="1" lang="ja-JP" altLang="en-US" dirty="0">
              <a:solidFill>
                <a:schemeClr val="tx1"/>
              </a:solidFill>
              <a:latin typeface="+mn-ea"/>
            </a:endParaRPr>
          </a:p>
        </p:txBody>
      </p:sp>
      <p:sp>
        <p:nvSpPr>
          <p:cNvPr id="13" name="楕円 12">
            <a:extLst>
              <a:ext uri="{FF2B5EF4-FFF2-40B4-BE49-F238E27FC236}">
                <a16:creationId xmlns="" xmlns:a16="http://schemas.microsoft.com/office/drawing/2014/main" id="{14A77949-4D95-6EDB-5A59-FF8BC1B0286A}"/>
              </a:ext>
            </a:extLst>
          </p:cNvPr>
          <p:cNvSpPr/>
          <p:nvPr/>
        </p:nvSpPr>
        <p:spPr>
          <a:xfrm>
            <a:off x="498850" y="2064943"/>
            <a:ext cx="3439975" cy="1968509"/>
          </a:xfrm>
          <a:prstGeom prst="ellipse">
            <a:avLst/>
          </a:prstGeom>
          <a:solidFill>
            <a:schemeClr val="accent2">
              <a:lumMod val="40000"/>
              <a:lumOff val="6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800" b="1" i="0" dirty="0">
              <a:solidFill>
                <a:schemeClr val="tx1"/>
              </a:solidFill>
              <a:effectLst/>
              <a:latin typeface="+mn-ea"/>
            </a:endParaRPr>
          </a:p>
          <a:p>
            <a:pPr algn="ctr"/>
            <a:r>
              <a:rPr lang="ja-JP" altLang="en-US" sz="1800" b="1" i="0" dirty="0">
                <a:solidFill>
                  <a:schemeClr val="tx1"/>
                </a:solidFill>
                <a:effectLst/>
                <a:latin typeface="+mn-ea"/>
              </a:rPr>
              <a:t>社内</a:t>
            </a:r>
            <a:r>
              <a:rPr lang="en-US" altLang="ja-JP" sz="1800" b="1" i="0" dirty="0">
                <a:solidFill>
                  <a:schemeClr val="tx1"/>
                </a:solidFill>
                <a:effectLst/>
                <a:latin typeface="+mn-ea"/>
              </a:rPr>
              <a:t>/</a:t>
            </a:r>
            <a:r>
              <a:rPr lang="ja-JP" altLang="en-US" sz="1800" b="1" i="0" dirty="0">
                <a:solidFill>
                  <a:schemeClr val="tx1"/>
                </a:solidFill>
                <a:effectLst/>
                <a:latin typeface="+mn-ea"/>
              </a:rPr>
              <a:t>労働環境についての取り組み</a:t>
            </a:r>
            <a:endParaRPr kumimoji="1" lang="ja-JP" altLang="en-US" dirty="0">
              <a:solidFill>
                <a:schemeClr val="tx1"/>
              </a:solidFill>
              <a:latin typeface="+mn-ea"/>
            </a:endParaRPr>
          </a:p>
        </p:txBody>
      </p:sp>
      <p:sp>
        <p:nvSpPr>
          <p:cNvPr id="4" name="テキスト ボックス 3">
            <a:extLst>
              <a:ext uri="{FF2B5EF4-FFF2-40B4-BE49-F238E27FC236}">
                <a16:creationId xmlns="" xmlns:a16="http://schemas.microsoft.com/office/drawing/2014/main" id="{C7DD88A6-FAE9-0063-E38F-E125D6B1C41D}"/>
              </a:ext>
            </a:extLst>
          </p:cNvPr>
          <p:cNvSpPr txBox="1"/>
          <p:nvPr/>
        </p:nvSpPr>
        <p:spPr>
          <a:xfrm>
            <a:off x="5802704" y="1753270"/>
            <a:ext cx="6108356" cy="553998"/>
          </a:xfrm>
          <a:prstGeom prst="rect">
            <a:avLst/>
          </a:prstGeom>
          <a:noFill/>
        </p:spPr>
        <p:txBody>
          <a:bodyPr wrap="square">
            <a:spAutoFit/>
          </a:bodyPr>
          <a:lstStyle/>
          <a:p>
            <a:r>
              <a:rPr lang="ja-JP" altLang="en-US" sz="1000" dirty="0"/>
              <a:t>自社で開発したシステム（</a:t>
            </a:r>
            <a:r>
              <a:rPr lang="en-US" altLang="ja-JP" sz="1000" dirty="0" err="1"/>
              <a:t>ProFlow</a:t>
            </a:r>
            <a:r>
              <a:rPr lang="ja-JP" altLang="en-US" sz="1000" dirty="0"/>
              <a:t>）にて、お客様への価値の創造を生み出し、システム構築から出荷代行、コンサルティング、カスタマーサポートまでの高いレベルのサービスの提供および付随のサービスにて価値の収益化につなげてきました。</a:t>
            </a:r>
            <a:endParaRPr lang="en-US" altLang="ja-JP" sz="1000" dirty="0"/>
          </a:p>
        </p:txBody>
      </p:sp>
      <p:sp>
        <p:nvSpPr>
          <p:cNvPr id="5" name="テキスト ボックス 4">
            <a:extLst>
              <a:ext uri="{FF2B5EF4-FFF2-40B4-BE49-F238E27FC236}">
                <a16:creationId xmlns="" xmlns:a16="http://schemas.microsoft.com/office/drawing/2014/main" id="{CD0451F4-A393-8415-63C1-6AA5F440C765}"/>
              </a:ext>
            </a:extLst>
          </p:cNvPr>
          <p:cNvSpPr txBox="1"/>
          <p:nvPr/>
        </p:nvSpPr>
        <p:spPr>
          <a:xfrm>
            <a:off x="5040706" y="1438584"/>
            <a:ext cx="7026876" cy="276999"/>
          </a:xfrm>
          <a:prstGeom prst="rect">
            <a:avLst/>
          </a:prstGeom>
          <a:noFill/>
        </p:spPr>
        <p:txBody>
          <a:bodyPr wrap="square">
            <a:spAutoFit/>
          </a:bodyPr>
          <a:lstStyle/>
          <a:p>
            <a:pPr algn="ctr"/>
            <a:r>
              <a:rPr lang="ja-JP" altLang="en-US" sz="1200" b="1" dirty="0"/>
              <a:t>価値の創出（</a:t>
            </a:r>
            <a:r>
              <a:rPr lang="en-US" altLang="ja-JP" sz="1200" b="1" dirty="0"/>
              <a:t>Value Creation</a:t>
            </a:r>
            <a:r>
              <a:rPr lang="ja-JP" altLang="en-US" sz="1200" b="1" dirty="0"/>
              <a:t>）」と「価値の収益化（</a:t>
            </a:r>
            <a:r>
              <a:rPr lang="en-US" altLang="ja-JP" sz="1200" b="1" dirty="0"/>
              <a:t>Value Capture</a:t>
            </a:r>
            <a:r>
              <a:rPr lang="ja-JP" altLang="en-US" sz="1200" b="1" dirty="0"/>
              <a:t>）の実現</a:t>
            </a:r>
          </a:p>
        </p:txBody>
      </p:sp>
    </p:spTree>
    <p:extLst>
      <p:ext uri="{BB962C8B-B14F-4D97-AF65-F5344CB8AC3E}">
        <p14:creationId xmlns:p14="http://schemas.microsoft.com/office/powerpoint/2010/main" val="2214669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79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7" name="テキスト ボックス 6">
            <a:extLst>
              <a:ext uri="{FF2B5EF4-FFF2-40B4-BE49-F238E27FC236}">
                <a16:creationId xmlns="" xmlns:a16="http://schemas.microsoft.com/office/drawing/2014/main" id="{D7D50D78-6EA6-3ED5-80DB-7C8CB4280284}"/>
              </a:ext>
            </a:extLst>
          </p:cNvPr>
          <p:cNvSpPr txBox="1"/>
          <p:nvPr/>
        </p:nvSpPr>
        <p:spPr>
          <a:xfrm>
            <a:off x="2998958" y="4593273"/>
            <a:ext cx="8447289" cy="2123658"/>
          </a:xfrm>
          <a:prstGeom prst="rect">
            <a:avLst/>
          </a:prstGeom>
          <a:noFill/>
        </p:spPr>
        <p:txBody>
          <a:bodyPr wrap="square">
            <a:spAutoFit/>
          </a:bodyPr>
          <a:lstStyle/>
          <a:p>
            <a:r>
              <a:rPr lang="en-US" altLang="ja-JP" sz="1200" dirty="0">
                <a:solidFill>
                  <a:srgbClr val="1A1A1A"/>
                </a:solidFill>
                <a:latin typeface="Noto Sans JP"/>
              </a:rPr>
              <a:t>DX</a:t>
            </a:r>
            <a:r>
              <a:rPr lang="ja-JP" altLang="en-US" sz="1200" dirty="0">
                <a:solidFill>
                  <a:srgbClr val="1A1A1A"/>
                </a:solidFill>
                <a:latin typeface="Noto Sans JP"/>
              </a:rPr>
              <a:t>推進計画に必要な各部門の課題を作成し、実施項目、実施者、開始日から完了日までを設定しました。</a:t>
            </a:r>
            <a:endParaRPr lang="en-US" altLang="ja-JP" sz="1200" dirty="0">
              <a:solidFill>
                <a:srgbClr val="1A1A1A"/>
              </a:solidFill>
              <a:latin typeface="Noto Sans JP"/>
            </a:endParaRPr>
          </a:p>
          <a:p>
            <a:endParaRPr lang="en-US" altLang="ja-JP" sz="1200" dirty="0">
              <a:solidFill>
                <a:srgbClr val="1A1A1A"/>
              </a:solidFill>
              <a:latin typeface="Noto Sans JP"/>
            </a:endParaRPr>
          </a:p>
          <a:p>
            <a:r>
              <a:rPr lang="ja-JP" altLang="en-US" sz="1200" b="0" i="0" dirty="0">
                <a:solidFill>
                  <a:srgbClr val="1A1A1A"/>
                </a:solidFill>
                <a:effectLst/>
                <a:latin typeface="Noto Sans JP"/>
              </a:rPr>
              <a:t>自社にとってどんなシステムが必要か、どう運用すれば最適な成果につながるかの判断が必要となるため、自社の業務や経営における課題のすり合わせ、社内の人材との信頼関係の構築などから始めていき、自社の業務内容や経営課題に精通している社内人材にて進めることにより、現場の状況を踏まえた新たなシステムの開発がスムーズに行なえます。</a:t>
            </a:r>
            <a:endParaRPr lang="en-US" altLang="ja-JP" sz="1200" b="0" i="0" dirty="0">
              <a:solidFill>
                <a:srgbClr val="1A1A1A"/>
              </a:solidFill>
              <a:effectLst/>
              <a:latin typeface="Noto Sans JP"/>
            </a:endParaRPr>
          </a:p>
          <a:p>
            <a:endParaRPr lang="en-US" altLang="ja-JP" sz="1200" dirty="0">
              <a:solidFill>
                <a:srgbClr val="1A1A1A"/>
              </a:solidFill>
              <a:latin typeface="Noto Sans JP"/>
            </a:endParaRPr>
          </a:p>
          <a:p>
            <a:r>
              <a:rPr lang="ja-JP" altLang="en-US" sz="1200" b="0" i="0" dirty="0">
                <a:solidFill>
                  <a:srgbClr val="1A1A1A"/>
                </a:solidFill>
                <a:effectLst/>
                <a:latin typeface="Noto Sans JP"/>
              </a:rPr>
              <a:t>全部署、部門にて、デジタイゼーション（</a:t>
            </a:r>
            <a:r>
              <a:rPr lang="en-US" altLang="ja-JP" sz="1200" b="0" i="0" dirty="0">
                <a:solidFill>
                  <a:srgbClr val="1A1A1A"/>
                </a:solidFill>
                <a:effectLst/>
                <a:latin typeface="Noto Sans JP"/>
              </a:rPr>
              <a:t>Digitization</a:t>
            </a:r>
            <a:r>
              <a:rPr lang="ja-JP" altLang="en-US" sz="1200" b="0" i="0" dirty="0">
                <a:solidFill>
                  <a:srgbClr val="1A1A1A"/>
                </a:solidFill>
                <a:effectLst/>
                <a:latin typeface="Noto Sans JP"/>
              </a:rPr>
              <a:t>）及びデジタライゼーション（</a:t>
            </a:r>
            <a:r>
              <a:rPr lang="en-US" altLang="ja-JP" sz="1200" b="0" i="0" dirty="0">
                <a:solidFill>
                  <a:srgbClr val="1A1A1A"/>
                </a:solidFill>
                <a:effectLst/>
                <a:latin typeface="Noto Sans JP"/>
              </a:rPr>
              <a:t>Digitalization</a:t>
            </a:r>
            <a:r>
              <a:rPr lang="ja-JP" altLang="en-US" sz="1200" b="0" i="0" dirty="0">
                <a:solidFill>
                  <a:srgbClr val="1A1A1A"/>
                </a:solidFill>
                <a:effectLst/>
                <a:latin typeface="Noto Sans JP"/>
              </a:rPr>
              <a:t>）を進め、顧客データのみならず全てのデータの電子化を完了させます。</a:t>
            </a:r>
            <a:endParaRPr lang="en-US" altLang="ja-JP" sz="1200" b="0" i="0" dirty="0">
              <a:solidFill>
                <a:srgbClr val="1A1A1A"/>
              </a:solidFill>
              <a:effectLst/>
              <a:latin typeface="Noto Sans JP"/>
            </a:endParaRPr>
          </a:p>
          <a:p>
            <a:endParaRPr lang="en-US" altLang="ja-JP" sz="1200" dirty="0">
              <a:solidFill>
                <a:srgbClr val="FF0000"/>
              </a:solidFill>
              <a:latin typeface="Noto Sans JP"/>
            </a:endParaRPr>
          </a:p>
          <a:p>
            <a:r>
              <a:rPr lang="ja-JP" altLang="en-US" sz="1200" b="0" i="0" dirty="0">
                <a:solidFill>
                  <a:srgbClr val="1A1A1A"/>
                </a:solidFill>
                <a:effectLst/>
                <a:latin typeface="Noto Sans JP"/>
              </a:rPr>
              <a:t>社会全体でのデータ連携・共有の基盤づくり、安全性の構築に向けて、パナシアは</a:t>
            </a:r>
            <a:r>
              <a:rPr lang="en-US" altLang="ja-JP" sz="1200" b="0" i="0" dirty="0">
                <a:solidFill>
                  <a:srgbClr val="1A1A1A"/>
                </a:solidFill>
                <a:effectLst/>
                <a:latin typeface="Noto Sans JP"/>
              </a:rPr>
              <a:t>IT</a:t>
            </a:r>
            <a:r>
              <a:rPr lang="ja-JP" altLang="en-US" sz="1200" b="0" i="0" dirty="0">
                <a:solidFill>
                  <a:srgbClr val="1A1A1A"/>
                </a:solidFill>
                <a:effectLst/>
                <a:latin typeface="Noto Sans JP"/>
              </a:rPr>
              <a:t>人材を育成、確保し、一貫性を持ったシステムを構築するために必要な</a:t>
            </a:r>
            <a:r>
              <a:rPr lang="en-US" altLang="ja-JP" sz="1200" b="0" i="0" dirty="0">
                <a:solidFill>
                  <a:srgbClr val="1A1A1A"/>
                </a:solidFill>
                <a:effectLst/>
                <a:latin typeface="Noto Sans JP"/>
              </a:rPr>
              <a:t>IT</a:t>
            </a:r>
            <a:r>
              <a:rPr lang="ja-JP" altLang="en-US" sz="1200" b="0" i="0" dirty="0">
                <a:solidFill>
                  <a:srgbClr val="1A1A1A"/>
                </a:solidFill>
                <a:effectLst/>
                <a:latin typeface="Noto Sans JP"/>
              </a:rPr>
              <a:t>人材を適切に配置し、部門を超えて改革を断行していきます。</a:t>
            </a:r>
          </a:p>
        </p:txBody>
      </p:sp>
      <p:sp>
        <p:nvSpPr>
          <p:cNvPr id="18" name="テキスト ボックス 17">
            <a:extLst>
              <a:ext uri="{FF2B5EF4-FFF2-40B4-BE49-F238E27FC236}">
                <a16:creationId xmlns="" xmlns:a16="http://schemas.microsoft.com/office/drawing/2014/main" id="{F0798C21-C9A2-923D-0844-D4FCB4BD5CCF}"/>
              </a:ext>
            </a:extLst>
          </p:cNvPr>
          <p:cNvSpPr txBox="1"/>
          <p:nvPr/>
        </p:nvSpPr>
        <p:spPr>
          <a:xfrm>
            <a:off x="543469" y="3163350"/>
            <a:ext cx="2018271" cy="369332"/>
          </a:xfrm>
          <a:prstGeom prst="rect">
            <a:avLst/>
          </a:prstGeom>
          <a:solidFill>
            <a:srgbClr val="FFFF00"/>
          </a:solidFill>
          <a:ln cmpd="dbl">
            <a:noFill/>
          </a:ln>
        </p:spPr>
        <p:txBody>
          <a:bodyPr wrap="square" rtlCol="0">
            <a:spAutoFit/>
          </a:bodyPr>
          <a:lstStyle/>
          <a:p>
            <a:r>
              <a:rPr lang="ja-JP" altLang="en-US" b="1" dirty="0"/>
              <a:t>１．</a:t>
            </a:r>
            <a:r>
              <a:rPr lang="en-US" altLang="ja-JP" b="1" dirty="0"/>
              <a:t>DX</a:t>
            </a:r>
            <a:r>
              <a:rPr lang="ja-JP" altLang="en-US" b="1" dirty="0"/>
              <a:t>促進</a:t>
            </a:r>
            <a:endParaRPr kumimoji="1" lang="ja-JP" altLang="en-US" b="1" dirty="0"/>
          </a:p>
        </p:txBody>
      </p:sp>
      <p:cxnSp>
        <p:nvCxnSpPr>
          <p:cNvPr id="20" name="直線コネクタ 19">
            <a:extLst>
              <a:ext uri="{FF2B5EF4-FFF2-40B4-BE49-F238E27FC236}">
                <a16:creationId xmlns="" xmlns:a16="http://schemas.microsoft.com/office/drawing/2014/main" id="{FCF3B64B-87DB-8B19-C077-333D1E9690D6}"/>
              </a:ext>
            </a:extLst>
          </p:cNvPr>
          <p:cNvCxnSpPr>
            <a:cxnSpLocks/>
          </p:cNvCxnSpPr>
          <p:nvPr/>
        </p:nvCxnSpPr>
        <p:spPr>
          <a:xfrm>
            <a:off x="389355" y="490543"/>
            <a:ext cx="7411877" cy="0"/>
          </a:xfrm>
          <a:prstGeom prst="line">
            <a:avLst/>
          </a:prstGeom>
          <a:solidFill>
            <a:schemeClr val="accent3">
              <a:lumMod val="20000"/>
              <a:lumOff val="80000"/>
            </a:schemeClr>
          </a:solidFill>
        </p:spPr>
        <p:style>
          <a:lnRef idx="3">
            <a:schemeClr val="dk1"/>
          </a:lnRef>
          <a:fillRef idx="0">
            <a:schemeClr val="dk1"/>
          </a:fillRef>
          <a:effectRef idx="2">
            <a:schemeClr val="dk1"/>
          </a:effectRef>
          <a:fontRef idx="minor">
            <a:schemeClr val="tx1"/>
          </a:fontRef>
        </p:style>
      </p:cxnSp>
      <p:sp>
        <p:nvSpPr>
          <p:cNvPr id="5" name="テキスト ボックス 4">
            <a:extLst>
              <a:ext uri="{FF2B5EF4-FFF2-40B4-BE49-F238E27FC236}">
                <a16:creationId xmlns="" xmlns:a16="http://schemas.microsoft.com/office/drawing/2014/main" id="{23D0C96F-5E3E-A05D-B4EC-6008121B8F5A}"/>
              </a:ext>
            </a:extLst>
          </p:cNvPr>
          <p:cNvSpPr txBox="1"/>
          <p:nvPr/>
        </p:nvSpPr>
        <p:spPr>
          <a:xfrm>
            <a:off x="293979" y="209817"/>
            <a:ext cx="7474687" cy="276999"/>
          </a:xfrm>
          <a:prstGeom prst="rect">
            <a:avLst/>
          </a:prstGeom>
          <a:noFill/>
        </p:spPr>
        <p:txBody>
          <a:bodyPr wrap="square" rtlCol="0">
            <a:spAutoFit/>
          </a:bodyPr>
          <a:lstStyle/>
          <a:p>
            <a:r>
              <a:rPr kumimoji="1" lang="ja-JP" altLang="en-US" sz="1200" b="1" dirty="0">
                <a:solidFill>
                  <a:srgbClr val="0070C0"/>
                </a:solidFill>
              </a:rPr>
              <a:t>株式会社パナシアは、</a:t>
            </a:r>
            <a:r>
              <a:rPr kumimoji="1" lang="en-US" altLang="ja-JP" sz="1200" b="1" dirty="0">
                <a:solidFill>
                  <a:srgbClr val="0070C0"/>
                </a:solidFill>
              </a:rPr>
              <a:t> DX</a:t>
            </a:r>
            <a:r>
              <a:rPr kumimoji="1" lang="ja-JP" altLang="en-US" sz="1200" b="1" dirty="0">
                <a:solidFill>
                  <a:srgbClr val="0070C0"/>
                </a:solidFill>
              </a:rPr>
              <a:t>戦略を立ち上げ、社内全体の</a:t>
            </a:r>
            <a:r>
              <a:rPr kumimoji="1" lang="en-US" altLang="ja-JP" sz="1200" b="1" dirty="0">
                <a:solidFill>
                  <a:srgbClr val="0070C0"/>
                </a:solidFill>
              </a:rPr>
              <a:t>DX</a:t>
            </a:r>
            <a:r>
              <a:rPr kumimoji="1" lang="ja-JP" altLang="en-US" sz="1200" b="1" dirty="0">
                <a:solidFill>
                  <a:srgbClr val="0070C0"/>
                </a:solidFill>
              </a:rPr>
              <a:t>化を実現し、新しい価値を創造し提供します。</a:t>
            </a:r>
          </a:p>
        </p:txBody>
      </p:sp>
      <p:sp>
        <p:nvSpPr>
          <p:cNvPr id="4" name="正方形/長方形 3">
            <a:extLst>
              <a:ext uri="{FF2B5EF4-FFF2-40B4-BE49-F238E27FC236}">
                <a16:creationId xmlns="" xmlns:a16="http://schemas.microsoft.com/office/drawing/2014/main" id="{87F6754A-5B1E-8574-D473-47C628E823EF}"/>
              </a:ext>
            </a:extLst>
          </p:cNvPr>
          <p:cNvSpPr/>
          <p:nvPr/>
        </p:nvSpPr>
        <p:spPr>
          <a:xfrm>
            <a:off x="543469" y="4514298"/>
            <a:ext cx="1968844" cy="2096942"/>
          </a:xfrm>
          <a:prstGeom prst="rect">
            <a:avLst/>
          </a:prstGeom>
          <a:gradFill>
            <a:gsLst>
              <a:gs pos="0">
                <a:srgbClr val="2BDDB3"/>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課題の作成</a:t>
            </a:r>
          </a:p>
        </p:txBody>
      </p:sp>
      <p:sp>
        <p:nvSpPr>
          <p:cNvPr id="6" name="テキスト ボックス 5">
            <a:extLst>
              <a:ext uri="{FF2B5EF4-FFF2-40B4-BE49-F238E27FC236}">
                <a16:creationId xmlns="" xmlns:a16="http://schemas.microsoft.com/office/drawing/2014/main" id="{833BF70B-AFAA-35B6-D79B-53588F23284C}"/>
              </a:ext>
            </a:extLst>
          </p:cNvPr>
          <p:cNvSpPr txBox="1"/>
          <p:nvPr/>
        </p:nvSpPr>
        <p:spPr>
          <a:xfrm>
            <a:off x="610214" y="3649480"/>
            <a:ext cx="10694503" cy="461665"/>
          </a:xfrm>
          <a:prstGeom prst="rect">
            <a:avLst/>
          </a:prstGeom>
          <a:noFill/>
        </p:spPr>
        <p:txBody>
          <a:bodyPr wrap="square">
            <a:spAutoFit/>
          </a:bodyPr>
          <a:lstStyle/>
          <a:p>
            <a:r>
              <a:rPr lang="en-US" altLang="ja-JP" sz="1200" b="0" i="0" dirty="0">
                <a:solidFill>
                  <a:srgbClr val="1A1A1A"/>
                </a:solidFill>
                <a:effectLst/>
                <a:latin typeface="Noto Sans JP"/>
              </a:rPr>
              <a:t>DX</a:t>
            </a:r>
            <a:r>
              <a:rPr lang="ja-JP" altLang="en-US" sz="1200" b="0" i="0" dirty="0">
                <a:solidFill>
                  <a:srgbClr val="1A1A1A"/>
                </a:solidFill>
                <a:effectLst/>
                <a:latin typeface="Noto Sans JP"/>
              </a:rPr>
              <a:t>戦略の実現に向けて、「お客様へ新しい価値を創造する」ことを目的とし、社内で</a:t>
            </a:r>
            <a:r>
              <a:rPr lang="en-US" altLang="ja-JP" sz="1200" b="0" i="0" dirty="0">
                <a:solidFill>
                  <a:srgbClr val="1A1A1A"/>
                </a:solidFill>
                <a:effectLst/>
                <a:latin typeface="Noto Sans JP"/>
              </a:rPr>
              <a:t>DX</a:t>
            </a:r>
            <a:r>
              <a:rPr lang="ja-JP" altLang="en-US" sz="1200" b="0" i="0" dirty="0">
                <a:solidFill>
                  <a:srgbClr val="1A1A1A"/>
                </a:solidFill>
                <a:effectLst/>
                <a:latin typeface="Noto Sans JP"/>
              </a:rPr>
              <a:t>推進計画を制定し、ビジネスモデルや業務プロセス、</a:t>
            </a:r>
            <a:endParaRPr lang="en-US" altLang="ja-JP" sz="1200" b="0" i="0" dirty="0">
              <a:solidFill>
                <a:srgbClr val="1A1A1A"/>
              </a:solidFill>
              <a:effectLst/>
              <a:latin typeface="Noto Sans JP"/>
            </a:endParaRPr>
          </a:p>
          <a:p>
            <a:r>
              <a:rPr lang="ja-JP" altLang="en-US" sz="1200" b="0" i="0" dirty="0">
                <a:solidFill>
                  <a:srgbClr val="1A1A1A"/>
                </a:solidFill>
                <a:effectLst/>
                <a:latin typeface="Noto Sans JP"/>
              </a:rPr>
              <a:t>働き方の仕組みの明確化</a:t>
            </a:r>
            <a:r>
              <a:rPr lang="ja-JP" altLang="en-US" sz="1200" dirty="0">
                <a:solidFill>
                  <a:srgbClr val="1A1A1A"/>
                </a:solidFill>
                <a:latin typeface="Noto Sans JP"/>
              </a:rPr>
              <a:t>を行います</a:t>
            </a:r>
            <a:r>
              <a:rPr lang="ja-JP" altLang="en-US" sz="1200" b="0" i="0" dirty="0">
                <a:solidFill>
                  <a:srgbClr val="1A1A1A"/>
                </a:solidFill>
                <a:effectLst/>
                <a:latin typeface="Noto Sans JP"/>
              </a:rPr>
              <a:t>。　お客様のニーズに関する方法を捉え、新しい技術を活用しながら収益に結び付けます。</a:t>
            </a:r>
            <a:endParaRPr lang="en-US" altLang="ja-JP" sz="1200" dirty="0">
              <a:solidFill>
                <a:srgbClr val="FF0000"/>
              </a:solidFill>
              <a:latin typeface="Noto Sans JP"/>
            </a:endParaRPr>
          </a:p>
        </p:txBody>
      </p:sp>
      <p:sp>
        <p:nvSpPr>
          <p:cNvPr id="15" name="テキスト ボックス 14">
            <a:extLst>
              <a:ext uri="{FF2B5EF4-FFF2-40B4-BE49-F238E27FC236}">
                <a16:creationId xmlns="" xmlns:a16="http://schemas.microsoft.com/office/drawing/2014/main" id="{11341178-714A-CBE2-8BBD-B39124269BFF}"/>
              </a:ext>
            </a:extLst>
          </p:cNvPr>
          <p:cNvSpPr txBox="1"/>
          <p:nvPr/>
        </p:nvSpPr>
        <p:spPr>
          <a:xfrm>
            <a:off x="389355" y="1210451"/>
            <a:ext cx="11056892" cy="1754326"/>
          </a:xfrm>
          <a:prstGeom prst="rect">
            <a:avLst/>
          </a:prstGeom>
          <a:noFill/>
        </p:spPr>
        <p:txBody>
          <a:bodyPr wrap="square">
            <a:spAutoFit/>
          </a:bodyPr>
          <a:lstStyle/>
          <a:p>
            <a:r>
              <a:rPr lang="ja-JP" altLang="en-US" sz="1200" dirty="0"/>
              <a:t>この</a:t>
            </a:r>
            <a:r>
              <a:rPr lang="en-US" altLang="ja-JP" sz="1200" dirty="0"/>
              <a:t>VUCA</a:t>
            </a:r>
            <a:r>
              <a:rPr lang="ja-JP" altLang="en-US" sz="1200" dirty="0"/>
              <a:t>時代で、変化する社会や顧客ニーズに対応するため、技術開発だけに着目していては企業の成長は持続することが難しいとされています。</a:t>
            </a:r>
            <a:endParaRPr lang="en-US" altLang="ja-JP" sz="1200" dirty="0"/>
          </a:p>
          <a:p>
            <a:r>
              <a:rPr lang="ja-JP" altLang="en-US" sz="1200" dirty="0"/>
              <a:t>この情勢で経営、技術、事業、体制、人材の全てを考慮して組織的な活動をすることが重要であると考えています。</a:t>
            </a:r>
            <a:endParaRPr lang="en-US" altLang="ja-JP" sz="1200" dirty="0"/>
          </a:p>
          <a:p>
            <a:r>
              <a:rPr lang="ja-JP" altLang="en-US" sz="1200" dirty="0"/>
              <a:t>社内の情報共有の環境を整備し、あふれる情報を共有することで、顧客に新しい価値、ビジネスモデルの創出を行うことを目指します。</a:t>
            </a:r>
          </a:p>
          <a:p>
            <a:endParaRPr lang="ja-JP" altLang="en-US" sz="1200" dirty="0"/>
          </a:p>
          <a:p>
            <a:r>
              <a:rPr lang="ja-JP" altLang="en-US" sz="1200" dirty="0"/>
              <a:t>有益な情報を逃すことなく、常に競合や新し技術などの様々な分野に視野を広げ、得られた情報を全社内で共有し、社員の意識改善と、社内の資源を集約していくことで、社員が誇れる価値のある会社へとさらなる成長を遂げます。</a:t>
            </a:r>
          </a:p>
          <a:p>
            <a:endParaRPr lang="ja-JP" altLang="en-US" sz="1200" dirty="0"/>
          </a:p>
          <a:p>
            <a:r>
              <a:rPr lang="ja-JP" altLang="en-US" sz="1200" dirty="0"/>
              <a:t>株式会社パナシアは、技術革新の著しい昨今の情勢に対応すべく、今後も時代に応じた計画を“明確・具体的・実現可能”なものに都度アップデートしていくことで、さらなる</a:t>
            </a:r>
            <a:r>
              <a:rPr lang="en-US" altLang="ja-JP" sz="1200" dirty="0"/>
              <a:t>DX</a:t>
            </a:r>
            <a:r>
              <a:rPr lang="ja-JP" altLang="en-US" sz="1200" dirty="0"/>
              <a:t>化を推進していきます。</a:t>
            </a:r>
          </a:p>
        </p:txBody>
      </p:sp>
      <p:sp>
        <p:nvSpPr>
          <p:cNvPr id="19" name="四角形: 角度付き 18">
            <a:extLst>
              <a:ext uri="{FF2B5EF4-FFF2-40B4-BE49-F238E27FC236}">
                <a16:creationId xmlns="" xmlns:a16="http://schemas.microsoft.com/office/drawing/2014/main" id="{E648088E-1977-17AB-707E-99F49ED2B3B3}"/>
              </a:ext>
            </a:extLst>
          </p:cNvPr>
          <p:cNvSpPr/>
          <p:nvPr/>
        </p:nvSpPr>
        <p:spPr>
          <a:xfrm>
            <a:off x="389355" y="681923"/>
            <a:ext cx="3278660" cy="387749"/>
          </a:xfrm>
          <a:prstGeom prst="bevel">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a:t>DX</a:t>
            </a:r>
            <a:r>
              <a:rPr kumimoji="1" lang="ja-JP" altLang="en-US" sz="1400" b="1"/>
              <a:t>推進が必要とされる社会</a:t>
            </a:r>
          </a:p>
        </p:txBody>
      </p:sp>
    </p:spTree>
    <p:extLst>
      <p:ext uri="{BB962C8B-B14F-4D97-AF65-F5344CB8AC3E}">
        <p14:creationId xmlns:p14="http://schemas.microsoft.com/office/powerpoint/2010/main" val="382238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79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12" name="テキスト ボックス 11">
            <a:extLst>
              <a:ext uri="{FF2B5EF4-FFF2-40B4-BE49-F238E27FC236}">
                <a16:creationId xmlns="" xmlns:a16="http://schemas.microsoft.com/office/drawing/2014/main" id="{A45591D8-EA7C-BBD4-822D-AA7EDA450E1E}"/>
              </a:ext>
            </a:extLst>
          </p:cNvPr>
          <p:cNvSpPr txBox="1"/>
          <p:nvPr/>
        </p:nvSpPr>
        <p:spPr>
          <a:xfrm>
            <a:off x="491261" y="301214"/>
            <a:ext cx="2194274" cy="369332"/>
          </a:xfrm>
          <a:prstGeom prst="rect">
            <a:avLst/>
          </a:prstGeom>
          <a:solidFill>
            <a:srgbClr val="F6FC0C"/>
          </a:solidFill>
        </p:spPr>
        <p:txBody>
          <a:bodyPr wrap="square" rtlCol="0">
            <a:spAutoFit/>
          </a:bodyPr>
          <a:lstStyle/>
          <a:p>
            <a:r>
              <a:rPr lang="ja-JP" altLang="en-US" b="1" dirty="0"/>
              <a:t>２．経営ビジョン</a:t>
            </a:r>
            <a:endParaRPr kumimoji="1" lang="ja-JP" altLang="en-US" b="1" dirty="0"/>
          </a:p>
        </p:txBody>
      </p:sp>
      <p:sp>
        <p:nvSpPr>
          <p:cNvPr id="17" name="テキスト ボックス 16">
            <a:extLst>
              <a:ext uri="{FF2B5EF4-FFF2-40B4-BE49-F238E27FC236}">
                <a16:creationId xmlns="" xmlns:a16="http://schemas.microsoft.com/office/drawing/2014/main" id="{06C54434-1339-7A77-DDF4-095B73ED5905}"/>
              </a:ext>
            </a:extLst>
          </p:cNvPr>
          <p:cNvSpPr txBox="1"/>
          <p:nvPr/>
        </p:nvSpPr>
        <p:spPr>
          <a:xfrm>
            <a:off x="502798" y="840569"/>
            <a:ext cx="2289830" cy="369332"/>
          </a:xfrm>
          <a:prstGeom prst="rect">
            <a:avLst/>
          </a:prstGeom>
          <a:noFill/>
        </p:spPr>
        <p:txBody>
          <a:bodyPr wrap="square">
            <a:spAutoFit/>
          </a:bodyPr>
          <a:lstStyle/>
          <a:p>
            <a:r>
              <a:rPr lang="ja-JP" altLang="ja-JP" sz="1800" kern="0" dirty="0">
                <a:solidFill>
                  <a:srgbClr val="242424"/>
                </a:solidFill>
                <a:effectLst/>
                <a:ea typeface="ＭＳ ゴシック" panose="020B0609070205080204" pitchFamily="49" charset="-128"/>
                <a:cs typeface="Segoe UI" panose="020B0502040204020203" pitchFamily="34" charset="0"/>
              </a:rPr>
              <a:t>経営基本方針</a:t>
            </a:r>
            <a:r>
              <a:rPr lang="en-US" altLang="ja-JP" sz="1800" kern="0" dirty="0">
                <a:solidFill>
                  <a:srgbClr val="242424"/>
                </a:solidFill>
                <a:effectLst/>
                <a:ea typeface="ＭＳ ゴシック" panose="020B0609070205080204" pitchFamily="49" charset="-128"/>
                <a:cs typeface="Segoe UI" panose="020B0502040204020203" pitchFamily="34" charset="0"/>
              </a:rPr>
              <a:t>2023</a:t>
            </a:r>
            <a:endParaRPr lang="ja-JP" altLang="en-US" sz="1000" dirty="0"/>
          </a:p>
        </p:txBody>
      </p:sp>
      <p:sp>
        <p:nvSpPr>
          <p:cNvPr id="23" name="楕円 22">
            <a:extLst>
              <a:ext uri="{FF2B5EF4-FFF2-40B4-BE49-F238E27FC236}">
                <a16:creationId xmlns="" xmlns:a16="http://schemas.microsoft.com/office/drawing/2014/main" id="{3EB5679C-4522-6AB6-4F28-99C7CFAECE8A}"/>
              </a:ext>
            </a:extLst>
          </p:cNvPr>
          <p:cNvSpPr/>
          <p:nvPr/>
        </p:nvSpPr>
        <p:spPr>
          <a:xfrm>
            <a:off x="6986301" y="840569"/>
            <a:ext cx="4691512" cy="2006609"/>
          </a:xfrm>
          <a:prstGeom prst="ellipse">
            <a:avLst/>
          </a:prstGeom>
          <a:gradFill>
            <a:gsLst>
              <a:gs pos="0">
                <a:srgbClr val="2BDDB3"/>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rgbClr val="FF0000"/>
                </a:solidFill>
              </a:rPr>
              <a:t>売上比率目標</a:t>
            </a:r>
            <a:endParaRPr lang="en-US" altLang="ja-JP" sz="1600" b="1" dirty="0">
              <a:solidFill>
                <a:srgbClr val="FF0000"/>
              </a:solidFill>
            </a:endParaRPr>
          </a:p>
          <a:p>
            <a:pPr algn="ctr"/>
            <a:endParaRPr lang="en-US" altLang="ja-JP" sz="1600" b="1" dirty="0">
              <a:solidFill>
                <a:srgbClr val="FF0000"/>
              </a:solidFill>
            </a:endParaRPr>
          </a:p>
          <a:p>
            <a:pPr algn="ctr"/>
            <a:r>
              <a:rPr kumimoji="1" lang="en-US" altLang="ja-JP" sz="1600" b="1" dirty="0">
                <a:solidFill>
                  <a:srgbClr val="FF0000"/>
                </a:solidFill>
              </a:rPr>
              <a:t>2025</a:t>
            </a:r>
            <a:r>
              <a:rPr kumimoji="1" lang="ja-JP" altLang="en-US" sz="1600" b="1" dirty="0">
                <a:solidFill>
                  <a:srgbClr val="FF0000"/>
                </a:solidFill>
              </a:rPr>
              <a:t>年</a:t>
            </a:r>
            <a:r>
              <a:rPr lang="ja-JP" altLang="en-US" sz="1600" b="1" dirty="0">
                <a:solidFill>
                  <a:srgbClr val="FF0000"/>
                </a:solidFill>
              </a:rPr>
              <a:t>：</a:t>
            </a:r>
            <a:r>
              <a:rPr lang="en-US" altLang="ja-JP" sz="1600" b="1" dirty="0">
                <a:solidFill>
                  <a:srgbClr val="FF0000"/>
                </a:solidFill>
              </a:rPr>
              <a:t>10</a:t>
            </a:r>
            <a:r>
              <a:rPr lang="ja-JP" altLang="en-US" sz="1600" b="1" dirty="0">
                <a:solidFill>
                  <a:srgbClr val="FF0000"/>
                </a:solidFill>
              </a:rPr>
              <a:t>％増加</a:t>
            </a:r>
            <a:endParaRPr lang="en-US" altLang="ja-JP" sz="1600" b="1" dirty="0">
              <a:solidFill>
                <a:srgbClr val="FF0000"/>
              </a:solidFill>
            </a:endParaRPr>
          </a:p>
          <a:p>
            <a:pPr algn="ctr"/>
            <a:r>
              <a:rPr lang="ja-JP" altLang="en-US" sz="1600" b="1" dirty="0">
                <a:solidFill>
                  <a:srgbClr val="FF0000"/>
                </a:solidFill>
              </a:rPr>
              <a:t>さらに</a:t>
            </a:r>
            <a:endParaRPr lang="en-US" altLang="ja-JP" sz="1600" b="1" dirty="0">
              <a:solidFill>
                <a:srgbClr val="FF0000"/>
              </a:solidFill>
            </a:endParaRPr>
          </a:p>
          <a:p>
            <a:pPr algn="ctr"/>
            <a:r>
              <a:rPr kumimoji="1" lang="en-US" altLang="ja-JP" sz="1600" b="1" dirty="0">
                <a:solidFill>
                  <a:srgbClr val="FF0000"/>
                </a:solidFill>
              </a:rPr>
              <a:t>2028</a:t>
            </a:r>
            <a:r>
              <a:rPr kumimoji="1" lang="ja-JP" altLang="en-US" sz="1600" b="1" dirty="0">
                <a:solidFill>
                  <a:srgbClr val="FF0000"/>
                </a:solidFill>
              </a:rPr>
              <a:t>年</a:t>
            </a:r>
            <a:r>
              <a:rPr lang="ja-JP" altLang="en-US" sz="1600" b="1" dirty="0">
                <a:solidFill>
                  <a:srgbClr val="FF0000"/>
                </a:solidFill>
              </a:rPr>
              <a:t>：</a:t>
            </a:r>
            <a:r>
              <a:rPr lang="en-US" altLang="ja-JP" sz="1600" b="1" dirty="0">
                <a:solidFill>
                  <a:srgbClr val="FF0000"/>
                </a:solidFill>
              </a:rPr>
              <a:t>10</a:t>
            </a:r>
            <a:r>
              <a:rPr lang="ja-JP" altLang="en-US" sz="1600" b="1" dirty="0">
                <a:solidFill>
                  <a:srgbClr val="FF0000"/>
                </a:solidFill>
              </a:rPr>
              <a:t>％増加</a:t>
            </a:r>
            <a:endParaRPr lang="en-US" altLang="ja-JP" sz="1600" b="1" dirty="0">
              <a:solidFill>
                <a:srgbClr val="FF0000"/>
              </a:solidFill>
            </a:endParaRPr>
          </a:p>
          <a:p>
            <a:pPr algn="ctr"/>
            <a:r>
              <a:rPr lang="ja-JP" altLang="en-US" sz="1600" b="1" dirty="0">
                <a:solidFill>
                  <a:srgbClr val="FF0000"/>
                </a:solidFill>
              </a:rPr>
              <a:t>継続的な増加を目指します</a:t>
            </a:r>
            <a:endParaRPr lang="en-US" altLang="ja-JP" sz="1600" b="1" dirty="0">
              <a:solidFill>
                <a:srgbClr val="FF0000"/>
              </a:solidFill>
            </a:endParaRPr>
          </a:p>
          <a:p>
            <a:pPr algn="ctr"/>
            <a:endParaRPr lang="en-US" altLang="ja-JP" sz="1600" b="1" dirty="0">
              <a:solidFill>
                <a:srgbClr val="FF0000"/>
              </a:solidFill>
            </a:endParaRPr>
          </a:p>
        </p:txBody>
      </p:sp>
      <p:sp>
        <p:nvSpPr>
          <p:cNvPr id="3" name="テキスト ボックス 2">
            <a:extLst>
              <a:ext uri="{FF2B5EF4-FFF2-40B4-BE49-F238E27FC236}">
                <a16:creationId xmlns="" xmlns:a16="http://schemas.microsoft.com/office/drawing/2014/main" id="{82F406D2-2B4A-9401-E24E-8AFE55648F85}"/>
              </a:ext>
            </a:extLst>
          </p:cNvPr>
          <p:cNvSpPr txBox="1"/>
          <p:nvPr/>
        </p:nvSpPr>
        <p:spPr>
          <a:xfrm>
            <a:off x="1647713" y="3013463"/>
            <a:ext cx="8380936" cy="523220"/>
          </a:xfrm>
          <a:prstGeom prst="rect">
            <a:avLst/>
          </a:prstGeom>
          <a:noFill/>
        </p:spPr>
        <p:txBody>
          <a:bodyPr wrap="square" rtlCol="0">
            <a:spAutoFit/>
          </a:bodyPr>
          <a:lstStyle/>
          <a:p>
            <a:r>
              <a:rPr lang="en-US" altLang="ja-JP" sz="1400" b="1" i="0" dirty="0">
                <a:solidFill>
                  <a:schemeClr val="accent4">
                    <a:lumMod val="50000"/>
                  </a:schemeClr>
                </a:solidFill>
                <a:effectLst/>
                <a:latin typeface="ヒラギノ角ゴ Pro W3"/>
              </a:rPr>
              <a:t>CSR</a:t>
            </a:r>
            <a:r>
              <a:rPr lang="ja-JP" altLang="en-US" sz="1400" b="1" i="0" dirty="0">
                <a:solidFill>
                  <a:schemeClr val="accent4">
                    <a:lumMod val="50000"/>
                  </a:schemeClr>
                </a:solidFill>
                <a:effectLst/>
                <a:latin typeface="ヒラギノ角ゴ Pro W3"/>
              </a:rPr>
              <a:t>が問われる時代となり、さまざまなステークホルダーを意識することが求められます。</a:t>
            </a:r>
            <a:endParaRPr lang="en-US" altLang="ja-JP" sz="1400" b="1" i="0" dirty="0">
              <a:solidFill>
                <a:schemeClr val="accent4">
                  <a:lumMod val="50000"/>
                </a:schemeClr>
              </a:solidFill>
              <a:effectLst/>
              <a:latin typeface="ヒラギノ角ゴ Pro W3"/>
            </a:endParaRPr>
          </a:p>
          <a:p>
            <a:r>
              <a:rPr lang="ja-JP" altLang="en-US" sz="1400" b="1" dirty="0">
                <a:solidFill>
                  <a:schemeClr val="accent4">
                    <a:lumMod val="50000"/>
                  </a:schemeClr>
                </a:solidFill>
                <a:latin typeface="ヒラギノ角ゴ Pro W3"/>
              </a:rPr>
              <a:t>わたしたちは、ステークホルダーとの信頼関係を醸成し、責任を果たしていくことを約束します。</a:t>
            </a:r>
            <a:endParaRPr kumimoji="1" lang="ja-JP" altLang="en-US" sz="1400" b="1" dirty="0">
              <a:solidFill>
                <a:schemeClr val="accent4">
                  <a:lumMod val="50000"/>
                </a:schemeClr>
              </a:solidFill>
            </a:endParaRPr>
          </a:p>
        </p:txBody>
      </p:sp>
      <p:sp>
        <p:nvSpPr>
          <p:cNvPr id="4" name="楕円 3">
            <a:extLst>
              <a:ext uri="{FF2B5EF4-FFF2-40B4-BE49-F238E27FC236}">
                <a16:creationId xmlns="" xmlns:a16="http://schemas.microsoft.com/office/drawing/2014/main" id="{8F5F6030-30E0-0D9C-19BA-920E7D2D04FA}"/>
              </a:ext>
            </a:extLst>
          </p:cNvPr>
          <p:cNvSpPr/>
          <p:nvPr/>
        </p:nvSpPr>
        <p:spPr>
          <a:xfrm>
            <a:off x="514187" y="1260724"/>
            <a:ext cx="3088256" cy="1253705"/>
          </a:xfrm>
          <a:prstGeom prst="ellipse">
            <a:avLst/>
          </a:prstGeom>
          <a:solidFill>
            <a:srgbClr val="DAB1E7"/>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800" b="1" i="0" dirty="0">
              <a:solidFill>
                <a:schemeClr val="tx1"/>
              </a:solidFill>
              <a:effectLst/>
              <a:latin typeface="ヒラギノ角ゴ Pro W3"/>
            </a:endParaRPr>
          </a:p>
          <a:p>
            <a:pPr algn="ctr"/>
            <a:r>
              <a:rPr lang="ja-JP" altLang="en-US" sz="1800" b="1" i="0" dirty="0">
                <a:solidFill>
                  <a:schemeClr val="tx1"/>
                </a:solidFill>
                <a:effectLst/>
                <a:latin typeface="ヒラギノ角ゴ Pro W3"/>
              </a:rPr>
              <a:t>ステークホルダーエンゲージメントの活動　</a:t>
            </a:r>
            <a:endParaRPr kumimoji="1" lang="ja-JP" altLang="en-US" sz="1800" b="1" dirty="0">
              <a:solidFill>
                <a:schemeClr val="tx1"/>
              </a:solidFill>
            </a:endParaRPr>
          </a:p>
          <a:p>
            <a:pPr algn="ctr"/>
            <a:endParaRPr kumimoji="1" lang="ja-JP" altLang="en-US" dirty="0">
              <a:solidFill>
                <a:schemeClr val="tx1"/>
              </a:solidFill>
            </a:endParaRPr>
          </a:p>
        </p:txBody>
      </p:sp>
      <p:sp>
        <p:nvSpPr>
          <p:cNvPr id="5" name="テキスト ボックス 4">
            <a:extLst>
              <a:ext uri="{FF2B5EF4-FFF2-40B4-BE49-F238E27FC236}">
                <a16:creationId xmlns="" xmlns:a16="http://schemas.microsoft.com/office/drawing/2014/main" id="{B89D7BBF-C8A4-CB48-14FF-A91AA6655F9A}"/>
              </a:ext>
            </a:extLst>
          </p:cNvPr>
          <p:cNvSpPr txBox="1"/>
          <p:nvPr/>
        </p:nvSpPr>
        <p:spPr>
          <a:xfrm>
            <a:off x="1055950" y="3686200"/>
            <a:ext cx="9848755" cy="3416320"/>
          </a:xfrm>
          <a:prstGeom prst="rect">
            <a:avLst/>
          </a:prstGeom>
          <a:noFill/>
        </p:spPr>
        <p:txBody>
          <a:bodyPr wrap="square">
            <a:spAutoFit/>
          </a:bodyPr>
          <a:lstStyle/>
          <a:p>
            <a:r>
              <a:rPr lang="ja-JP" altLang="en-US" sz="1200" dirty="0">
                <a:solidFill>
                  <a:srgbClr val="1A1A1A"/>
                </a:solidFill>
                <a:latin typeface="Noto Sans JP"/>
              </a:rPr>
              <a:t>現在日本の問題とされている経済産業省による「</a:t>
            </a:r>
            <a:r>
              <a:rPr lang="en-US" altLang="ja-JP" sz="1200" dirty="0">
                <a:solidFill>
                  <a:srgbClr val="1A1A1A"/>
                </a:solidFill>
                <a:latin typeface="Noto Sans JP"/>
              </a:rPr>
              <a:t>2025</a:t>
            </a:r>
            <a:r>
              <a:rPr lang="ja-JP" altLang="en-US" sz="1200" dirty="0">
                <a:solidFill>
                  <a:srgbClr val="1A1A1A"/>
                </a:solidFill>
                <a:latin typeface="Noto Sans JP"/>
              </a:rPr>
              <a:t>年の崖」があります。既存システムの老朽化や複雑化によりデータ活用ができず</a:t>
            </a:r>
            <a:r>
              <a:rPr lang="en-US" altLang="ja-JP" sz="1200" dirty="0">
                <a:solidFill>
                  <a:srgbClr val="1A1A1A"/>
                </a:solidFill>
                <a:latin typeface="Noto Sans JP"/>
              </a:rPr>
              <a:t>DX</a:t>
            </a:r>
            <a:r>
              <a:rPr lang="ja-JP" altLang="en-US" sz="1200" dirty="0">
                <a:solidFill>
                  <a:srgbClr val="1A1A1A"/>
                </a:solidFill>
                <a:latin typeface="Noto Sans JP"/>
              </a:rPr>
              <a:t>化が進まなければ</a:t>
            </a:r>
            <a:r>
              <a:rPr lang="en-US" altLang="ja-JP" sz="1200" dirty="0">
                <a:solidFill>
                  <a:srgbClr val="1A1A1A"/>
                </a:solidFill>
                <a:latin typeface="Noto Sans JP"/>
              </a:rPr>
              <a:t>2025</a:t>
            </a:r>
            <a:r>
              <a:rPr lang="ja-JP" altLang="en-US" sz="1200" dirty="0">
                <a:solidFill>
                  <a:srgbClr val="1A1A1A"/>
                </a:solidFill>
                <a:latin typeface="Noto Sans JP"/>
              </a:rPr>
              <a:t>年以降、最大で</a:t>
            </a:r>
            <a:r>
              <a:rPr lang="en-US" altLang="ja-JP" sz="1200" dirty="0">
                <a:solidFill>
                  <a:srgbClr val="1A1A1A"/>
                </a:solidFill>
                <a:latin typeface="Noto Sans JP"/>
              </a:rPr>
              <a:t>12</a:t>
            </a:r>
            <a:r>
              <a:rPr lang="ja-JP" altLang="en-US" sz="1200" dirty="0">
                <a:solidFill>
                  <a:srgbClr val="1A1A1A"/>
                </a:solidFill>
                <a:latin typeface="Noto Sans JP"/>
              </a:rPr>
              <a:t>兆円の経済損失が生じる可能性があるというものです。</a:t>
            </a:r>
            <a:endParaRPr lang="en-US" altLang="ja-JP" sz="1200" dirty="0">
              <a:solidFill>
                <a:srgbClr val="1A1A1A"/>
              </a:solidFill>
              <a:latin typeface="Noto Sans JP"/>
            </a:endParaRPr>
          </a:p>
          <a:p>
            <a:endParaRPr lang="en-US" altLang="ja-JP" sz="1200" dirty="0">
              <a:solidFill>
                <a:srgbClr val="1A1A1A"/>
              </a:solidFill>
              <a:latin typeface="Noto Sans JP"/>
            </a:endParaRPr>
          </a:p>
          <a:p>
            <a:r>
              <a:rPr lang="ja-JP" altLang="en-US" sz="1200" dirty="0">
                <a:solidFill>
                  <a:srgbClr val="1A1A1A"/>
                </a:solidFill>
                <a:latin typeface="Noto Sans JP"/>
              </a:rPr>
              <a:t>今まで使ってきたシステムが時代遅れのものになっていたり、カスタマイズを繰り返してきたシステムが扱いづらくなっていたりすれば、業務効率が下がることは避けられません。</a:t>
            </a:r>
            <a:endParaRPr lang="en-US" altLang="ja-JP" sz="1200" dirty="0">
              <a:solidFill>
                <a:srgbClr val="1A1A1A"/>
              </a:solidFill>
              <a:latin typeface="Noto Sans JP"/>
            </a:endParaRPr>
          </a:p>
          <a:p>
            <a:r>
              <a:rPr lang="ja-JP" altLang="en-US" sz="1200" dirty="0">
                <a:solidFill>
                  <a:srgbClr val="1A1A1A"/>
                </a:solidFill>
                <a:latin typeface="Noto Sans JP"/>
              </a:rPr>
              <a:t>多くの企業では</a:t>
            </a:r>
            <a:r>
              <a:rPr lang="en-US" altLang="ja-JP" sz="1200" dirty="0">
                <a:solidFill>
                  <a:srgbClr val="1A1A1A"/>
                </a:solidFill>
                <a:latin typeface="Noto Sans JP"/>
              </a:rPr>
              <a:t>IT</a:t>
            </a:r>
            <a:r>
              <a:rPr lang="ja-JP" altLang="en-US" sz="1200" dirty="0">
                <a:solidFill>
                  <a:srgbClr val="1A1A1A"/>
                </a:solidFill>
                <a:latin typeface="Noto Sans JP"/>
              </a:rPr>
              <a:t>システムが部門ごとにバラバラに構築されており、横断的な利用や情報共有が難しくなっています。</a:t>
            </a:r>
            <a:endParaRPr lang="en-US" altLang="ja-JP" sz="1200" dirty="0">
              <a:solidFill>
                <a:srgbClr val="1A1A1A"/>
              </a:solidFill>
              <a:latin typeface="Noto Sans JP"/>
            </a:endParaRPr>
          </a:p>
          <a:p>
            <a:endParaRPr lang="en-US" altLang="ja-JP" sz="1200" dirty="0">
              <a:solidFill>
                <a:srgbClr val="1A1A1A"/>
              </a:solidFill>
              <a:latin typeface="Noto Sans JP"/>
            </a:endParaRPr>
          </a:p>
          <a:p>
            <a:r>
              <a:rPr lang="ja-JP" altLang="en-US" sz="1200" dirty="0">
                <a:solidFill>
                  <a:srgbClr val="1A1A1A"/>
                </a:solidFill>
                <a:latin typeface="Noto Sans JP"/>
              </a:rPr>
              <a:t>こういった問題をクリアしていくために、</a:t>
            </a:r>
            <a:r>
              <a:rPr lang="en-US" altLang="ja-JP" sz="1200" b="0" i="0" dirty="0">
                <a:solidFill>
                  <a:srgbClr val="1A1A1A"/>
                </a:solidFill>
                <a:effectLst/>
                <a:latin typeface="Noto Sans JP"/>
              </a:rPr>
              <a:t> </a:t>
            </a:r>
            <a:r>
              <a:rPr lang="ja-JP" altLang="en-US" sz="1200" b="0" i="0" dirty="0">
                <a:solidFill>
                  <a:srgbClr val="1A1A1A"/>
                </a:solidFill>
                <a:effectLst/>
                <a:latin typeface="Noto Sans JP"/>
              </a:rPr>
              <a:t>わたしたちは、</a:t>
            </a:r>
            <a:r>
              <a:rPr lang="en-US" altLang="ja-JP" sz="1200" b="0" i="0" dirty="0">
                <a:solidFill>
                  <a:srgbClr val="1A1A1A"/>
                </a:solidFill>
                <a:effectLst/>
                <a:latin typeface="Noto Sans JP"/>
              </a:rPr>
              <a:t>MLM</a:t>
            </a:r>
            <a:r>
              <a:rPr lang="ja-JP" altLang="en-US" sz="1200" b="0" i="0" dirty="0">
                <a:solidFill>
                  <a:srgbClr val="1A1A1A"/>
                </a:solidFill>
                <a:effectLst/>
                <a:latin typeface="Noto Sans JP"/>
              </a:rPr>
              <a:t>ビジネスに不可欠な顧客管理や注文、入金・出荷管理・データ分析まで様々な業務をクラウドで一元管理し、お客様のビジネスを成長させ、価値の創造を生み出し価値の収益化につなげ、ＩＴ企業の業績に貢献することで需要の創出を行ってきました。</a:t>
            </a:r>
            <a:endParaRPr lang="en-US" altLang="ja-JP" sz="1200" b="0" i="0" dirty="0">
              <a:solidFill>
                <a:srgbClr val="1A1A1A"/>
              </a:solidFill>
              <a:effectLst/>
              <a:latin typeface="Noto Sans JP"/>
            </a:endParaRPr>
          </a:p>
          <a:p>
            <a:endParaRPr lang="en-US" altLang="ja-JP" sz="1200" dirty="0">
              <a:solidFill>
                <a:srgbClr val="1A1A1A"/>
              </a:solidFill>
              <a:latin typeface="Noto Sans JP"/>
            </a:endParaRPr>
          </a:p>
          <a:p>
            <a:r>
              <a:rPr lang="ja-JP" altLang="en-US" sz="1200" b="0" i="0" dirty="0">
                <a:solidFill>
                  <a:srgbClr val="1A1A1A"/>
                </a:solidFill>
                <a:effectLst/>
                <a:latin typeface="Noto Sans JP"/>
              </a:rPr>
              <a:t>今後もデジタルを活用して安心してサポートを受けていただける</a:t>
            </a:r>
            <a:r>
              <a:rPr lang="en-US" altLang="ja-JP" sz="1200" b="0" i="0" dirty="0">
                <a:solidFill>
                  <a:srgbClr val="1A1A1A"/>
                </a:solidFill>
                <a:effectLst/>
                <a:latin typeface="Noto Sans JP"/>
              </a:rPr>
              <a:t>DX</a:t>
            </a:r>
            <a:r>
              <a:rPr lang="ja-JP" altLang="en-US" sz="1200" b="0" i="0" dirty="0">
                <a:solidFill>
                  <a:srgbClr val="1A1A1A"/>
                </a:solidFill>
                <a:effectLst/>
                <a:latin typeface="Noto Sans JP"/>
              </a:rPr>
              <a:t>パートナーとして地位を確立していきます。</a:t>
            </a:r>
            <a:endParaRPr lang="en-US" altLang="ja-JP" sz="1200" b="0" i="0" dirty="0">
              <a:solidFill>
                <a:srgbClr val="1A1A1A"/>
              </a:solidFill>
              <a:effectLst/>
              <a:latin typeface="Noto Sans JP"/>
            </a:endParaRPr>
          </a:p>
          <a:p>
            <a:endParaRPr lang="en-US" altLang="ja-JP" sz="1200" dirty="0">
              <a:solidFill>
                <a:srgbClr val="1A1A1A"/>
              </a:solidFill>
              <a:latin typeface="Noto Sans JP"/>
            </a:endParaRPr>
          </a:p>
          <a:p>
            <a:r>
              <a:rPr lang="ja-JP" altLang="en-US" sz="1200" b="0" i="0" dirty="0">
                <a:solidFill>
                  <a:srgbClr val="1A1A1A"/>
                </a:solidFill>
                <a:effectLst/>
                <a:latin typeface="Noto Sans JP"/>
              </a:rPr>
              <a:t>また新価値の創造につながるイノベーションを生み出すため、</a:t>
            </a:r>
            <a:r>
              <a:rPr lang="en-US" altLang="ja-JP" sz="1200" b="0" i="0" dirty="0">
                <a:solidFill>
                  <a:srgbClr val="1A1A1A"/>
                </a:solidFill>
                <a:effectLst/>
                <a:latin typeface="Noto Sans JP"/>
              </a:rPr>
              <a:t>R</a:t>
            </a:r>
            <a:r>
              <a:rPr lang="ja-JP" altLang="en-US" sz="1200" b="0" i="0" dirty="0">
                <a:solidFill>
                  <a:srgbClr val="1A1A1A"/>
                </a:solidFill>
                <a:effectLst/>
                <a:latin typeface="Noto Sans JP"/>
              </a:rPr>
              <a:t>＆</a:t>
            </a:r>
            <a:r>
              <a:rPr lang="en-US" altLang="ja-JP" sz="1200" b="0" i="0" dirty="0">
                <a:solidFill>
                  <a:srgbClr val="1A1A1A"/>
                </a:solidFill>
                <a:effectLst/>
                <a:latin typeface="Noto Sans JP"/>
              </a:rPr>
              <a:t>D</a:t>
            </a:r>
            <a:r>
              <a:rPr lang="ja-JP" altLang="en-US" sz="1200" b="0" i="0" dirty="0">
                <a:solidFill>
                  <a:srgbClr val="1A1A1A"/>
                </a:solidFill>
                <a:effectLst/>
                <a:latin typeface="Noto Sans JP"/>
              </a:rPr>
              <a:t>の投資の拡大と質の向上、人材の確保と育成に努め、革新的な能力を発揮できる組織であり続けます。そして市場に供給されていないサービスを見出し、それをまた共有していくことで新しい需要の創出を生み出し、競合する企業のサービスとの差別を図ります。</a:t>
            </a:r>
            <a:endParaRPr lang="en-US" altLang="ja-JP" sz="1200" b="0" i="0" dirty="0">
              <a:solidFill>
                <a:srgbClr val="1A1A1A"/>
              </a:solidFill>
              <a:effectLst/>
              <a:latin typeface="Noto Sans JP"/>
            </a:endParaRPr>
          </a:p>
          <a:p>
            <a:endParaRPr lang="en-US" altLang="ja-JP" sz="1200" dirty="0">
              <a:solidFill>
                <a:srgbClr val="1A1A1A"/>
              </a:solidFill>
              <a:latin typeface="Noto Sans JP"/>
            </a:endParaRPr>
          </a:p>
          <a:p>
            <a:endParaRPr lang="en-US" altLang="ja-JP" sz="1200" dirty="0">
              <a:solidFill>
                <a:srgbClr val="1A1A1A"/>
              </a:solidFill>
              <a:latin typeface="Noto Sans JP"/>
            </a:endParaRPr>
          </a:p>
        </p:txBody>
      </p:sp>
      <p:sp>
        <p:nvSpPr>
          <p:cNvPr id="9" name="矢印: V 字型 8">
            <a:extLst>
              <a:ext uri="{FF2B5EF4-FFF2-40B4-BE49-F238E27FC236}">
                <a16:creationId xmlns="" xmlns:a16="http://schemas.microsoft.com/office/drawing/2014/main" id="{0EDFE321-2293-88D6-0C3D-96C0E6A716A7}"/>
              </a:ext>
            </a:extLst>
          </p:cNvPr>
          <p:cNvSpPr/>
          <p:nvPr/>
        </p:nvSpPr>
        <p:spPr>
          <a:xfrm>
            <a:off x="4207427" y="1411308"/>
            <a:ext cx="2402732" cy="1040860"/>
          </a:xfrm>
          <a:prstGeom prst="notchedRightArrow">
            <a:avLst/>
          </a:prstGeom>
          <a:solidFill>
            <a:schemeClr val="accent2">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208562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79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16" name="テキスト ボックス 15">
            <a:extLst>
              <a:ext uri="{FF2B5EF4-FFF2-40B4-BE49-F238E27FC236}">
                <a16:creationId xmlns="" xmlns:a16="http://schemas.microsoft.com/office/drawing/2014/main" id="{72A9B0F9-2829-F478-6038-61C02223E34C}"/>
              </a:ext>
            </a:extLst>
          </p:cNvPr>
          <p:cNvSpPr txBox="1"/>
          <p:nvPr/>
        </p:nvSpPr>
        <p:spPr>
          <a:xfrm>
            <a:off x="2891638" y="5105321"/>
            <a:ext cx="9063656" cy="1569660"/>
          </a:xfrm>
          <a:prstGeom prst="rect">
            <a:avLst/>
          </a:prstGeom>
          <a:noFill/>
        </p:spPr>
        <p:txBody>
          <a:bodyPr wrap="square">
            <a:spAutoFit/>
          </a:bodyPr>
          <a:lstStyle/>
          <a:p>
            <a:r>
              <a:rPr lang="ja-JP" altLang="en-US" sz="1200" dirty="0">
                <a:latin typeface="Noto Sans JP"/>
              </a:rPr>
              <a:t>システム化を行うことにより、問題となるコミュニケーションの低下を防ぐため、目的設定と社内共有を強化させ、</a:t>
            </a:r>
            <a:r>
              <a:rPr lang="ja-JP" altLang="en-US" sz="1200" dirty="0">
                <a:solidFill>
                  <a:srgbClr val="FF0000"/>
                </a:solidFill>
                <a:latin typeface="Noto Sans JP"/>
              </a:rPr>
              <a:t>クラウドツールツールの導入により、コミュニケーションを活性化させる。</a:t>
            </a:r>
            <a:endParaRPr lang="en-US" altLang="ja-JP" sz="1200" dirty="0">
              <a:solidFill>
                <a:srgbClr val="FF0000"/>
              </a:solidFill>
              <a:latin typeface="Noto Sans JP"/>
            </a:endParaRPr>
          </a:p>
          <a:p>
            <a:endParaRPr lang="en-US" altLang="ja-JP" sz="1200" dirty="0">
              <a:latin typeface="Noto Sans JP"/>
            </a:endParaRPr>
          </a:p>
          <a:p>
            <a:r>
              <a:rPr lang="en-US" altLang="ja-JP" sz="1200" dirty="0">
                <a:solidFill>
                  <a:srgbClr val="FF0000"/>
                </a:solidFill>
                <a:latin typeface="Noto Sans JP"/>
              </a:rPr>
              <a:t>1on1</a:t>
            </a:r>
            <a:r>
              <a:rPr lang="ja-JP" altLang="en-US" sz="1200" dirty="0">
                <a:solidFill>
                  <a:srgbClr val="FF0000"/>
                </a:solidFill>
                <a:latin typeface="Noto Sans JP"/>
              </a:rPr>
              <a:t>ツールの利用により、上司と部下のコミュニケーションを広げ、属人化を防きます。また</a:t>
            </a:r>
            <a:r>
              <a:rPr lang="ja-JP" altLang="en-US" sz="1200" dirty="0">
                <a:latin typeface="Noto Sans JP"/>
              </a:rPr>
              <a:t>対人や電話による時間の削減、自身のタスク管理や社内での共有事項をすばやく伝達し、報告および連絡が密となることにより能力向上へつなげる。</a:t>
            </a:r>
            <a:endParaRPr lang="ja-JP" altLang="en-US" sz="1200" dirty="0"/>
          </a:p>
          <a:p>
            <a:endParaRPr lang="en-US" altLang="ja-JP" sz="1200" dirty="0">
              <a:latin typeface="Noto Sans JP"/>
            </a:endParaRPr>
          </a:p>
          <a:p>
            <a:r>
              <a:rPr lang="ja-JP" altLang="en-US" sz="1200" dirty="0">
                <a:solidFill>
                  <a:srgbClr val="FF0000"/>
                </a:solidFill>
                <a:latin typeface="Noto Sans JP"/>
              </a:rPr>
              <a:t>タスク管理のうえでもコミュニケーション向上の</a:t>
            </a:r>
            <a:r>
              <a:rPr lang="ja-JP" altLang="en-US" sz="1200" dirty="0">
                <a:latin typeface="Noto Sans JP"/>
              </a:rPr>
              <a:t>共有により、社員一人当たりの生産量の視える化が実現でき、一人当たりの生産量を正確に見積もることができます。</a:t>
            </a:r>
            <a:endParaRPr lang="en-US" altLang="ja-JP" sz="1200" dirty="0">
              <a:latin typeface="Noto Sans JP"/>
            </a:endParaRPr>
          </a:p>
        </p:txBody>
      </p:sp>
      <p:sp>
        <p:nvSpPr>
          <p:cNvPr id="4" name="テキスト ボックス 3">
            <a:extLst>
              <a:ext uri="{FF2B5EF4-FFF2-40B4-BE49-F238E27FC236}">
                <a16:creationId xmlns="" xmlns:a16="http://schemas.microsoft.com/office/drawing/2014/main" id="{CA84BCAF-59AB-BED4-5F4A-C86F557DD032}"/>
              </a:ext>
            </a:extLst>
          </p:cNvPr>
          <p:cNvSpPr txBox="1"/>
          <p:nvPr/>
        </p:nvSpPr>
        <p:spPr>
          <a:xfrm>
            <a:off x="508437" y="84535"/>
            <a:ext cx="2194274" cy="369332"/>
          </a:xfrm>
          <a:prstGeom prst="rect">
            <a:avLst/>
          </a:prstGeom>
          <a:solidFill>
            <a:srgbClr val="F6FC0C"/>
          </a:solidFill>
        </p:spPr>
        <p:txBody>
          <a:bodyPr wrap="square" rtlCol="0">
            <a:spAutoFit/>
          </a:bodyPr>
          <a:lstStyle/>
          <a:p>
            <a:r>
              <a:rPr lang="ja-JP" altLang="en-US" b="1" dirty="0"/>
              <a:t>３．</a:t>
            </a:r>
            <a:r>
              <a:rPr lang="en-US" altLang="ja-JP" b="1" dirty="0"/>
              <a:t>DX</a:t>
            </a:r>
            <a:r>
              <a:rPr lang="ja-JP" altLang="en-US" b="1" dirty="0"/>
              <a:t>戦略</a:t>
            </a:r>
            <a:endParaRPr kumimoji="1" lang="ja-JP" altLang="en-US" b="1" dirty="0"/>
          </a:p>
        </p:txBody>
      </p:sp>
      <p:sp>
        <p:nvSpPr>
          <p:cNvPr id="12" name="正方形/長方形 11">
            <a:extLst>
              <a:ext uri="{FF2B5EF4-FFF2-40B4-BE49-F238E27FC236}">
                <a16:creationId xmlns="" xmlns:a16="http://schemas.microsoft.com/office/drawing/2014/main" id="{BA959FC0-0CBB-AE72-2B3B-7815D4415BEE}"/>
              </a:ext>
            </a:extLst>
          </p:cNvPr>
          <p:cNvSpPr/>
          <p:nvPr/>
        </p:nvSpPr>
        <p:spPr>
          <a:xfrm>
            <a:off x="485576" y="648631"/>
            <a:ext cx="1968844" cy="1938992"/>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solidFill>
                  <a:schemeClr val="tx1"/>
                </a:solidFill>
              </a:rPr>
              <a:t>DX</a:t>
            </a:r>
            <a:r>
              <a:rPr kumimoji="1" lang="ja-JP" altLang="en-US" b="1" dirty="0">
                <a:solidFill>
                  <a:schemeClr val="tx1"/>
                </a:solidFill>
              </a:rPr>
              <a:t>人材の育成</a:t>
            </a:r>
          </a:p>
        </p:txBody>
      </p:sp>
      <p:sp>
        <p:nvSpPr>
          <p:cNvPr id="17" name="テキスト ボックス 16">
            <a:extLst>
              <a:ext uri="{FF2B5EF4-FFF2-40B4-BE49-F238E27FC236}">
                <a16:creationId xmlns="" xmlns:a16="http://schemas.microsoft.com/office/drawing/2014/main" id="{D3922F8C-3B10-8786-A9BE-1CCCBCE7BA61}"/>
              </a:ext>
            </a:extLst>
          </p:cNvPr>
          <p:cNvSpPr txBox="1"/>
          <p:nvPr/>
        </p:nvSpPr>
        <p:spPr>
          <a:xfrm>
            <a:off x="2891638" y="689901"/>
            <a:ext cx="8566737" cy="1938992"/>
          </a:xfrm>
          <a:prstGeom prst="rect">
            <a:avLst/>
          </a:prstGeom>
          <a:noFill/>
        </p:spPr>
        <p:txBody>
          <a:bodyPr wrap="square">
            <a:spAutoFit/>
          </a:bodyPr>
          <a:lstStyle/>
          <a:p>
            <a:r>
              <a:rPr lang="ja-JP" altLang="en-US" sz="1200" dirty="0">
                <a:latin typeface="Noto Sans JP"/>
              </a:rPr>
              <a:t>当社は、ネットワークシステムの運営に必要な機能を搭載した管理システム（</a:t>
            </a:r>
            <a:r>
              <a:rPr lang="en-US" altLang="ja-JP" sz="1200" dirty="0" err="1">
                <a:latin typeface="Noto Sans JP"/>
              </a:rPr>
              <a:t>ProFlow</a:t>
            </a:r>
            <a:r>
              <a:rPr lang="ja-JP" altLang="en-US" sz="1200" dirty="0">
                <a:latin typeface="Noto Sans JP"/>
              </a:rPr>
              <a:t>）の開発・提供、カスタマーサポート、出荷代行及びコンサルティングを中心に社内でのプロフェッショナルな人材により、日々運用を行っています。</a:t>
            </a:r>
            <a:endParaRPr lang="en-US" altLang="ja-JP" sz="1200" dirty="0">
              <a:latin typeface="Noto Sans JP"/>
            </a:endParaRPr>
          </a:p>
          <a:p>
            <a:endParaRPr lang="en-US" altLang="ja-JP" sz="1200" dirty="0">
              <a:latin typeface="Noto Sans JP"/>
            </a:endParaRPr>
          </a:p>
          <a:p>
            <a:r>
              <a:rPr lang="ja-JP" altLang="en-US" sz="1200" dirty="0">
                <a:latin typeface="Noto Sans JP"/>
              </a:rPr>
              <a:t>このシステム部を主導に各部署、各部門にて、</a:t>
            </a:r>
            <a:r>
              <a:rPr lang="en-US" altLang="ja-JP" sz="1200" dirty="0">
                <a:latin typeface="Noto Sans JP"/>
              </a:rPr>
              <a:t>DX</a:t>
            </a:r>
            <a:r>
              <a:rPr lang="ja-JP" altLang="en-US" sz="1200" dirty="0">
                <a:latin typeface="Noto Sans JP"/>
              </a:rPr>
              <a:t>推進リーダーを配置するにあたり、社員のスキル評価をリスト化し、社員一人一人の意識の改革、現時点の自身の地点の把握を行いました。</a:t>
            </a:r>
            <a:endParaRPr lang="en-US" altLang="ja-JP" sz="1200" dirty="0">
              <a:latin typeface="Noto Sans JP"/>
            </a:endParaRPr>
          </a:p>
          <a:p>
            <a:endParaRPr lang="en-US" altLang="ja-JP" sz="1200" dirty="0">
              <a:latin typeface="Noto Sans JP"/>
            </a:endParaRPr>
          </a:p>
          <a:p>
            <a:r>
              <a:rPr lang="ja-JP" altLang="en-US" sz="1200" dirty="0">
                <a:latin typeface="Noto Sans JP"/>
              </a:rPr>
              <a:t>システムスキルの高い社員をリーダーとして設け、担当を割り振ることで、自身の</a:t>
            </a:r>
            <a:r>
              <a:rPr lang="en-US" altLang="ja-JP" sz="1200" dirty="0">
                <a:latin typeface="Noto Sans JP"/>
              </a:rPr>
              <a:t>DX</a:t>
            </a:r>
            <a:r>
              <a:rPr lang="ja-JP" altLang="en-US" sz="1200" dirty="0">
                <a:latin typeface="Noto Sans JP"/>
              </a:rPr>
              <a:t>に対する意識を向上させ、新たな戦略や新体制への移行を社内全員で意識し、</a:t>
            </a:r>
            <a:r>
              <a:rPr lang="en-US" altLang="ja-JP" sz="1200" dirty="0">
                <a:latin typeface="Noto Sans JP"/>
              </a:rPr>
              <a:t>DX</a:t>
            </a:r>
            <a:r>
              <a:rPr lang="ja-JP" altLang="en-US" sz="1200" dirty="0">
                <a:latin typeface="Noto Sans JP"/>
              </a:rPr>
              <a:t>推進計画の遂行・変革しやすい環境つくりを行います。</a:t>
            </a:r>
            <a:endParaRPr lang="en-US" altLang="ja-JP" sz="1200" dirty="0">
              <a:latin typeface="Noto Sans JP"/>
            </a:endParaRPr>
          </a:p>
          <a:p>
            <a:r>
              <a:rPr lang="ja-JP" altLang="en-US" sz="1200" dirty="0">
                <a:latin typeface="Noto Sans JP"/>
              </a:rPr>
              <a:t>自身の意識改革から、自分が変わらなければ、会社も革新していけないという向上心をもって進めていきます。</a:t>
            </a:r>
            <a:endParaRPr lang="en-US" altLang="ja-JP" sz="1200" dirty="0">
              <a:latin typeface="Noto Sans JP"/>
            </a:endParaRPr>
          </a:p>
          <a:p>
            <a:r>
              <a:rPr lang="ja-JP" altLang="en-US" sz="1200" dirty="0">
                <a:latin typeface="Noto Sans JP"/>
              </a:rPr>
              <a:t>これにより、環境の変化への迅速な適応などを実現にすることができます。</a:t>
            </a:r>
            <a:endParaRPr lang="en-US" altLang="ja-JP" sz="1200" dirty="0">
              <a:latin typeface="Noto Sans JP"/>
            </a:endParaRPr>
          </a:p>
        </p:txBody>
      </p:sp>
      <p:sp>
        <p:nvSpPr>
          <p:cNvPr id="22" name="正方形/長方形 21">
            <a:extLst>
              <a:ext uri="{FF2B5EF4-FFF2-40B4-BE49-F238E27FC236}">
                <a16:creationId xmlns="" xmlns:a16="http://schemas.microsoft.com/office/drawing/2014/main" id="{001801BC-7C41-20F9-7664-B0E4041677FB}"/>
              </a:ext>
            </a:extLst>
          </p:cNvPr>
          <p:cNvSpPr/>
          <p:nvPr/>
        </p:nvSpPr>
        <p:spPr>
          <a:xfrm>
            <a:off x="485576" y="2740497"/>
            <a:ext cx="1968844" cy="1938992"/>
          </a:xfrm>
          <a:prstGeom prst="rect">
            <a:avLst/>
          </a:prstGeom>
          <a:solidFill>
            <a:srgbClr val="DAB1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b="1" dirty="0">
                <a:solidFill>
                  <a:schemeClr val="tx1"/>
                </a:solidFill>
                <a:latin typeface="Noto Sans JP"/>
              </a:rPr>
              <a:t>生産性の向上を目的とした業務効率化</a:t>
            </a:r>
            <a:endParaRPr kumimoji="1" lang="ja-JP" altLang="en-US" b="1" dirty="0">
              <a:solidFill>
                <a:schemeClr val="tx1"/>
              </a:solidFill>
            </a:endParaRPr>
          </a:p>
        </p:txBody>
      </p:sp>
      <p:sp>
        <p:nvSpPr>
          <p:cNvPr id="23" name="テキスト ボックス 22">
            <a:extLst>
              <a:ext uri="{FF2B5EF4-FFF2-40B4-BE49-F238E27FC236}">
                <a16:creationId xmlns="" xmlns:a16="http://schemas.microsoft.com/office/drawing/2014/main" id="{A6D7CABF-8213-04F6-025C-307D31BCE6F6}"/>
              </a:ext>
            </a:extLst>
          </p:cNvPr>
          <p:cNvSpPr txBox="1"/>
          <p:nvPr/>
        </p:nvSpPr>
        <p:spPr>
          <a:xfrm>
            <a:off x="2891639" y="2978988"/>
            <a:ext cx="8814786" cy="1384995"/>
          </a:xfrm>
          <a:prstGeom prst="rect">
            <a:avLst/>
          </a:prstGeom>
          <a:noFill/>
        </p:spPr>
        <p:txBody>
          <a:bodyPr wrap="square">
            <a:spAutoFit/>
          </a:bodyPr>
          <a:lstStyle/>
          <a:p>
            <a:r>
              <a:rPr lang="ja-JP" altLang="en-US" sz="1200" dirty="0">
                <a:latin typeface="Noto Sans JP"/>
              </a:rPr>
              <a:t>労働時間の削減を目指し、本プロジェクト推進リーダーを筆頭に社内メンバーへの共有を行います。</a:t>
            </a:r>
          </a:p>
          <a:p>
            <a:r>
              <a:rPr lang="ja-JP" altLang="en-US" sz="1200" dirty="0">
                <a:latin typeface="Noto Sans JP"/>
              </a:rPr>
              <a:t>社員間の目的を共有し、業務と課題の洗い出し、システム化する業務範囲の決定を行い、関連業務の効率化が整うことにより職員の能力向上を目指します。</a:t>
            </a:r>
          </a:p>
          <a:p>
            <a:endParaRPr lang="ja-JP" altLang="en-US" sz="1200" dirty="0">
              <a:latin typeface="Noto Sans JP"/>
            </a:endParaRPr>
          </a:p>
          <a:p>
            <a:r>
              <a:rPr lang="ja-JP" altLang="en-US" sz="1200" dirty="0">
                <a:latin typeface="Noto Sans JP"/>
              </a:rPr>
              <a:t>社員一人一人が目の前の課題に優位性をつけて対応し、業務の自動化や無駄の削減を実現します。</a:t>
            </a:r>
            <a:endParaRPr lang="en-US" altLang="ja-JP" sz="1200" dirty="0">
              <a:latin typeface="Noto Sans JP"/>
            </a:endParaRPr>
          </a:p>
          <a:p>
            <a:endParaRPr lang="ja-JP" altLang="en-US" sz="1200" dirty="0">
              <a:latin typeface="Noto Sans JP"/>
            </a:endParaRPr>
          </a:p>
          <a:p>
            <a:r>
              <a:rPr lang="ja-JP" altLang="en-US" sz="1200" dirty="0">
                <a:latin typeface="Noto Sans JP"/>
              </a:rPr>
              <a:t>社員のノウハウの蓄積により、今後の生産性向上へとつながることを確信しています。</a:t>
            </a:r>
          </a:p>
        </p:txBody>
      </p:sp>
      <p:sp>
        <p:nvSpPr>
          <p:cNvPr id="24" name="正方形/長方形 23">
            <a:extLst>
              <a:ext uri="{FF2B5EF4-FFF2-40B4-BE49-F238E27FC236}">
                <a16:creationId xmlns="" xmlns:a16="http://schemas.microsoft.com/office/drawing/2014/main" id="{4C527604-572E-06D7-934D-92FC8E9820E6}"/>
              </a:ext>
            </a:extLst>
          </p:cNvPr>
          <p:cNvSpPr/>
          <p:nvPr/>
        </p:nvSpPr>
        <p:spPr>
          <a:xfrm>
            <a:off x="485576" y="4832363"/>
            <a:ext cx="1968844" cy="193899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b="1" dirty="0">
                <a:solidFill>
                  <a:schemeClr val="tx1"/>
                </a:solidFill>
                <a:latin typeface="Noto Sans JP"/>
              </a:rPr>
              <a:t>社内のコミュニケーションの</a:t>
            </a:r>
            <a:endParaRPr lang="en-US" altLang="ja-JP" sz="1800" b="1" dirty="0">
              <a:solidFill>
                <a:schemeClr val="tx1"/>
              </a:solidFill>
              <a:latin typeface="Noto Sans JP"/>
            </a:endParaRPr>
          </a:p>
          <a:p>
            <a:pPr algn="ctr"/>
            <a:r>
              <a:rPr lang="ja-JP" altLang="en-US" sz="1800" b="1" dirty="0">
                <a:solidFill>
                  <a:schemeClr val="tx1"/>
                </a:solidFill>
                <a:latin typeface="Noto Sans JP"/>
              </a:rPr>
              <a:t>強化</a:t>
            </a:r>
            <a:endParaRPr kumimoji="1" lang="ja-JP" altLang="en-US" b="1" dirty="0">
              <a:solidFill>
                <a:schemeClr val="tx1"/>
              </a:solidFill>
            </a:endParaRPr>
          </a:p>
        </p:txBody>
      </p:sp>
    </p:spTree>
    <p:extLst>
      <p:ext uri="{BB962C8B-B14F-4D97-AF65-F5344CB8AC3E}">
        <p14:creationId xmlns:p14="http://schemas.microsoft.com/office/powerpoint/2010/main" val="2931572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79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5" name="テキスト ボックス 4">
            <a:extLst>
              <a:ext uri="{FF2B5EF4-FFF2-40B4-BE49-F238E27FC236}">
                <a16:creationId xmlns="" xmlns:a16="http://schemas.microsoft.com/office/drawing/2014/main" id="{85B3097C-A920-4086-7744-21E3261D3D3E}"/>
              </a:ext>
            </a:extLst>
          </p:cNvPr>
          <p:cNvSpPr txBox="1"/>
          <p:nvPr/>
        </p:nvSpPr>
        <p:spPr>
          <a:xfrm>
            <a:off x="498389" y="701139"/>
            <a:ext cx="10474411" cy="1938992"/>
          </a:xfrm>
          <a:prstGeom prst="rect">
            <a:avLst/>
          </a:prstGeom>
          <a:noFill/>
        </p:spPr>
        <p:txBody>
          <a:bodyPr wrap="square">
            <a:spAutoFit/>
          </a:bodyPr>
          <a:lstStyle/>
          <a:p>
            <a:r>
              <a:rPr lang="ja-JP" altLang="en-US" sz="1200" dirty="0"/>
              <a:t>株式会社パナシアは、元プレイヤーの代表取締役社長による業界人ならではの知識と接遇、そして斬新なアイディアが、これまでの</a:t>
            </a:r>
            <a:r>
              <a:rPr lang="en-US" altLang="ja-JP" sz="1200" dirty="0"/>
              <a:t>MLM</a:t>
            </a:r>
            <a:r>
              <a:rPr lang="ja-JP" altLang="en-US" sz="1200" dirty="0"/>
              <a:t>システムにはなかった進化をもたらしました。</a:t>
            </a:r>
            <a:endParaRPr lang="en-US" altLang="ja-JP" sz="1200" dirty="0"/>
          </a:p>
          <a:p>
            <a:r>
              <a:rPr lang="ja-JP" altLang="en-US" sz="1200" dirty="0"/>
              <a:t>その専門性を活かし、代表取締役社長が全社</a:t>
            </a:r>
            <a:r>
              <a:rPr lang="en-US" altLang="ja-JP" sz="1200" dirty="0"/>
              <a:t>DX</a:t>
            </a:r>
            <a:r>
              <a:rPr lang="ja-JP" altLang="en-US" sz="1200" dirty="0"/>
              <a:t>推進の責任者としての役割を担い、一丸となり取組みを推進していきます。</a:t>
            </a:r>
            <a:endParaRPr lang="en-US" altLang="ja-JP" sz="1200" dirty="0"/>
          </a:p>
          <a:p>
            <a:endParaRPr lang="en-US" altLang="ja-JP" sz="1200" dirty="0"/>
          </a:p>
          <a:p>
            <a:r>
              <a:rPr lang="ja-JP" altLang="en-US" sz="1200" dirty="0">
                <a:latin typeface="Noto Sans JP"/>
              </a:rPr>
              <a:t>自社管理システム（</a:t>
            </a:r>
            <a:r>
              <a:rPr lang="en-US" altLang="ja-JP" sz="1200" dirty="0" err="1">
                <a:latin typeface="Noto Sans JP"/>
              </a:rPr>
              <a:t>ProFlow</a:t>
            </a:r>
            <a:r>
              <a:rPr lang="ja-JP" altLang="en-US" sz="1200" dirty="0">
                <a:latin typeface="Noto Sans JP"/>
              </a:rPr>
              <a:t>）の開発メンバーを</a:t>
            </a:r>
            <a:r>
              <a:rPr lang="ja-JP" altLang="en-US" sz="1200" b="0" i="0" dirty="0">
                <a:effectLst/>
                <a:latin typeface="Noto Sans JP"/>
              </a:rPr>
              <a:t>中心とした体制としリーダーとして、組織の戦略や外部環境の変化に迅速に対応します。</a:t>
            </a:r>
            <a:endParaRPr lang="en-US" altLang="ja-JP" sz="1200" b="0" i="0" dirty="0">
              <a:effectLst/>
              <a:latin typeface="Noto Sans JP"/>
            </a:endParaRPr>
          </a:p>
          <a:p>
            <a:endParaRPr lang="en-US" altLang="ja-JP" sz="1200" dirty="0"/>
          </a:p>
          <a:p>
            <a:r>
              <a:rPr lang="ja-JP" altLang="en-US" sz="1200" dirty="0"/>
              <a:t>また先に掲げたステークホルダーとの信頼関係を醸成するため、ステークホルダーに対し</a:t>
            </a:r>
            <a:r>
              <a:rPr lang="en-US" altLang="ja-JP" sz="1200" dirty="0"/>
              <a:t>DX</a:t>
            </a:r>
            <a:r>
              <a:rPr lang="ja-JP" altLang="en-US" sz="1200" dirty="0"/>
              <a:t>を推進する体制を明示し、経営方針に沿って実践し続けていきます。</a:t>
            </a:r>
            <a:endParaRPr lang="en-US" altLang="ja-JP" sz="1200" dirty="0"/>
          </a:p>
          <a:p>
            <a:r>
              <a:rPr lang="ja-JP" altLang="en-US" sz="1200" dirty="0"/>
              <a:t>考え方、方向性を一致させるべく、さまざまな取り組みを浸透させることでパナシアという組織の団結力を高め、会社と従業員がともに成長しながら生産性の向上を目指します。</a:t>
            </a:r>
            <a:endParaRPr lang="en-US" altLang="ja-JP" sz="1200" dirty="0"/>
          </a:p>
        </p:txBody>
      </p:sp>
      <p:sp>
        <p:nvSpPr>
          <p:cNvPr id="3" name="テキスト ボックス 2">
            <a:extLst>
              <a:ext uri="{FF2B5EF4-FFF2-40B4-BE49-F238E27FC236}">
                <a16:creationId xmlns="" xmlns:a16="http://schemas.microsoft.com/office/drawing/2014/main" id="{F5C7E03F-1EC8-BCC3-263B-45327B659B59}"/>
              </a:ext>
            </a:extLst>
          </p:cNvPr>
          <p:cNvSpPr txBox="1"/>
          <p:nvPr/>
        </p:nvSpPr>
        <p:spPr>
          <a:xfrm>
            <a:off x="667264" y="221648"/>
            <a:ext cx="2194274" cy="369332"/>
          </a:xfrm>
          <a:prstGeom prst="rect">
            <a:avLst/>
          </a:prstGeom>
          <a:solidFill>
            <a:srgbClr val="FFFF00"/>
          </a:solidFill>
        </p:spPr>
        <p:txBody>
          <a:bodyPr wrap="square" rtlCol="0">
            <a:spAutoFit/>
          </a:bodyPr>
          <a:lstStyle/>
          <a:p>
            <a:r>
              <a:rPr lang="ja-JP" altLang="en-US" b="1" dirty="0"/>
              <a:t>４．</a:t>
            </a:r>
            <a:r>
              <a:rPr lang="en-US" altLang="ja-JP" b="1" dirty="0"/>
              <a:t>DX</a:t>
            </a:r>
            <a:r>
              <a:rPr lang="ja-JP" altLang="en-US" b="1" dirty="0"/>
              <a:t>推進体制</a:t>
            </a:r>
            <a:endParaRPr kumimoji="1" lang="ja-JP" altLang="en-US" b="1" dirty="0"/>
          </a:p>
        </p:txBody>
      </p:sp>
      <p:sp>
        <p:nvSpPr>
          <p:cNvPr id="20" name="テキスト ボックス 19">
            <a:extLst>
              <a:ext uri="{FF2B5EF4-FFF2-40B4-BE49-F238E27FC236}">
                <a16:creationId xmlns="" xmlns:a16="http://schemas.microsoft.com/office/drawing/2014/main" id="{57AABC2B-0099-CD77-BA56-F5C4B8DF74FE}"/>
              </a:ext>
            </a:extLst>
          </p:cNvPr>
          <p:cNvSpPr txBox="1"/>
          <p:nvPr/>
        </p:nvSpPr>
        <p:spPr>
          <a:xfrm>
            <a:off x="667263" y="5889591"/>
            <a:ext cx="11195222" cy="646331"/>
          </a:xfrm>
          <a:prstGeom prst="rect">
            <a:avLst/>
          </a:prstGeom>
          <a:noFill/>
        </p:spPr>
        <p:txBody>
          <a:bodyPr wrap="square">
            <a:spAutoFit/>
          </a:bodyPr>
          <a:lstStyle/>
          <a:p>
            <a:r>
              <a:rPr lang="en-US" altLang="ja-JP" sz="1200" dirty="0">
                <a:solidFill>
                  <a:srgbClr val="FF0000"/>
                </a:solidFill>
              </a:rPr>
              <a:t>IT</a:t>
            </a:r>
            <a:r>
              <a:rPr lang="ja-JP" altLang="en-US" sz="1200" dirty="0">
                <a:solidFill>
                  <a:srgbClr val="FF0000"/>
                </a:solidFill>
              </a:rPr>
              <a:t>投資予算として、</a:t>
            </a:r>
            <a:r>
              <a:rPr lang="en-US" altLang="ja-JP" sz="1200" dirty="0">
                <a:solidFill>
                  <a:srgbClr val="FF0000"/>
                </a:solidFill>
              </a:rPr>
              <a:t>AWS</a:t>
            </a:r>
            <a:r>
              <a:rPr lang="ja-JP" altLang="en-US" sz="1200" dirty="0">
                <a:solidFill>
                  <a:srgbClr val="FF0000"/>
                </a:solidFill>
              </a:rPr>
              <a:t>を導入し、顧客管理の効率化、顧客維持の改善、販売ファネルの合理化、をはかり、ストレスなく業務に取り組むことができる環境を構築、整備しています。</a:t>
            </a:r>
            <a:endParaRPr lang="en-US" altLang="ja-JP" sz="1200" dirty="0">
              <a:solidFill>
                <a:srgbClr val="FF0000"/>
              </a:solidFill>
            </a:endParaRPr>
          </a:p>
          <a:p>
            <a:r>
              <a:rPr lang="ja-JP" altLang="en-US" sz="1200" dirty="0">
                <a:solidFill>
                  <a:srgbClr val="FF0000"/>
                </a:solidFill>
              </a:rPr>
              <a:t>また目的設定と社内共有を強化、ＤＸの課題とされる社員の</a:t>
            </a:r>
            <a:r>
              <a:rPr lang="ja-JP" altLang="en-US" sz="1200" dirty="0">
                <a:solidFill>
                  <a:srgbClr val="FF0000"/>
                </a:solidFill>
                <a:latin typeface="Noto Sans JP"/>
              </a:rPr>
              <a:t>コミュニケーションを活性化はかるべく</a:t>
            </a:r>
            <a:r>
              <a:rPr lang="ja-JP" altLang="en-US" sz="1200" dirty="0">
                <a:solidFill>
                  <a:srgbClr val="FF0000"/>
                </a:solidFill>
              </a:rPr>
              <a:t>クラウドツールによる</a:t>
            </a:r>
            <a:r>
              <a:rPr lang="ja-JP" altLang="en-US" sz="1200" dirty="0">
                <a:solidFill>
                  <a:srgbClr val="FF0000"/>
                </a:solidFill>
                <a:latin typeface="Noto Sans JP"/>
              </a:rPr>
              <a:t>導入にも予算配分をしています。</a:t>
            </a:r>
            <a:endParaRPr lang="en-US" altLang="ja-JP" sz="1200" dirty="0">
              <a:solidFill>
                <a:srgbClr val="FF0000"/>
              </a:solidFill>
            </a:endParaRPr>
          </a:p>
        </p:txBody>
      </p:sp>
      <p:sp>
        <p:nvSpPr>
          <p:cNvPr id="21" name="テキスト ボックス 20">
            <a:extLst>
              <a:ext uri="{FF2B5EF4-FFF2-40B4-BE49-F238E27FC236}">
                <a16:creationId xmlns="" xmlns:a16="http://schemas.microsoft.com/office/drawing/2014/main" id="{66E32469-255C-5200-A00F-5E3CCF72CC72}"/>
              </a:ext>
            </a:extLst>
          </p:cNvPr>
          <p:cNvSpPr txBox="1"/>
          <p:nvPr/>
        </p:nvSpPr>
        <p:spPr>
          <a:xfrm>
            <a:off x="3230412" y="3029288"/>
            <a:ext cx="1780044" cy="461665"/>
          </a:xfrm>
          <a:prstGeom prst="rect">
            <a:avLst/>
          </a:prstGeom>
          <a:solidFill>
            <a:schemeClr val="accent1">
              <a:lumMod val="60000"/>
              <a:lumOff val="40000"/>
            </a:schemeClr>
          </a:solidFill>
          <a:ln>
            <a:solidFill>
              <a:schemeClr val="tx1"/>
            </a:solidFill>
          </a:ln>
        </p:spPr>
        <p:txBody>
          <a:bodyPr wrap="square" rtlCol="0">
            <a:spAutoFit/>
          </a:bodyPr>
          <a:lstStyle/>
          <a:p>
            <a:r>
              <a:rPr kumimoji="1" lang="en-US" altLang="ja-JP" sz="1200" b="1" dirty="0"/>
              <a:t>DX</a:t>
            </a:r>
            <a:r>
              <a:rPr kumimoji="1" lang="ja-JP" altLang="en-US" sz="1200" b="1" dirty="0"/>
              <a:t>推進リーダー</a:t>
            </a:r>
            <a:endParaRPr kumimoji="1" lang="en-US" altLang="ja-JP" sz="1200" b="1" dirty="0"/>
          </a:p>
          <a:p>
            <a:r>
              <a:rPr kumimoji="1" lang="ja-JP" altLang="en-US" sz="1200" b="1" dirty="0"/>
              <a:t>システム開発メンバー</a:t>
            </a:r>
          </a:p>
        </p:txBody>
      </p:sp>
      <p:sp>
        <p:nvSpPr>
          <p:cNvPr id="22" name="テキスト ボックス 21">
            <a:extLst>
              <a:ext uri="{FF2B5EF4-FFF2-40B4-BE49-F238E27FC236}">
                <a16:creationId xmlns="" xmlns:a16="http://schemas.microsoft.com/office/drawing/2014/main" id="{87D00213-BA90-23C1-7A03-256B5FE557DC}"/>
              </a:ext>
            </a:extLst>
          </p:cNvPr>
          <p:cNvSpPr txBox="1"/>
          <p:nvPr/>
        </p:nvSpPr>
        <p:spPr>
          <a:xfrm>
            <a:off x="830127" y="4050363"/>
            <a:ext cx="1345293" cy="461665"/>
          </a:xfrm>
          <a:prstGeom prst="rect">
            <a:avLst/>
          </a:prstGeom>
          <a:solidFill>
            <a:schemeClr val="accent1">
              <a:lumMod val="60000"/>
              <a:lumOff val="40000"/>
            </a:schemeClr>
          </a:solidFill>
          <a:ln>
            <a:solidFill>
              <a:schemeClr val="tx1"/>
            </a:solidFill>
          </a:ln>
        </p:spPr>
        <p:txBody>
          <a:bodyPr wrap="square" rtlCol="0">
            <a:spAutoFit/>
          </a:bodyPr>
          <a:lstStyle/>
          <a:p>
            <a:r>
              <a:rPr kumimoji="1" lang="ja-JP" altLang="en-US" sz="1200" b="1" dirty="0"/>
              <a:t>各分野の課題</a:t>
            </a:r>
            <a:endParaRPr kumimoji="1" lang="en-US" altLang="ja-JP" sz="1200" b="1" dirty="0"/>
          </a:p>
          <a:p>
            <a:r>
              <a:rPr kumimoji="1" lang="ja-JP" altLang="en-US" sz="1200" b="1" dirty="0"/>
              <a:t>実施者の選定</a:t>
            </a:r>
          </a:p>
        </p:txBody>
      </p:sp>
      <p:sp>
        <p:nvSpPr>
          <p:cNvPr id="23" name="テキスト ボックス 22">
            <a:extLst>
              <a:ext uri="{FF2B5EF4-FFF2-40B4-BE49-F238E27FC236}">
                <a16:creationId xmlns="" xmlns:a16="http://schemas.microsoft.com/office/drawing/2014/main" id="{A84AB89B-E01B-1840-3445-A4E558EAC656}"/>
              </a:ext>
            </a:extLst>
          </p:cNvPr>
          <p:cNvSpPr txBox="1"/>
          <p:nvPr/>
        </p:nvSpPr>
        <p:spPr>
          <a:xfrm>
            <a:off x="9104208" y="3048586"/>
            <a:ext cx="1536708" cy="461665"/>
          </a:xfrm>
          <a:prstGeom prst="rect">
            <a:avLst/>
          </a:prstGeom>
          <a:solidFill>
            <a:schemeClr val="accent1">
              <a:lumMod val="60000"/>
              <a:lumOff val="40000"/>
            </a:schemeClr>
          </a:solidFill>
          <a:ln>
            <a:solidFill>
              <a:schemeClr val="tx1"/>
            </a:solidFill>
          </a:ln>
        </p:spPr>
        <p:txBody>
          <a:bodyPr wrap="square" rtlCol="0">
            <a:spAutoFit/>
          </a:bodyPr>
          <a:lstStyle/>
          <a:p>
            <a:r>
              <a:rPr kumimoji="1" lang="ja-JP" altLang="en-US" sz="1200" b="1" dirty="0"/>
              <a:t>各分野</a:t>
            </a:r>
            <a:r>
              <a:rPr lang="ja-JP" altLang="en-US" sz="1200" b="1" dirty="0"/>
              <a:t>、部署の</a:t>
            </a:r>
            <a:endParaRPr lang="en-US" altLang="ja-JP" sz="1200" b="1" dirty="0"/>
          </a:p>
          <a:p>
            <a:r>
              <a:rPr kumimoji="1" lang="ja-JP" altLang="en-US" sz="1200" b="1" dirty="0"/>
              <a:t>課題設定</a:t>
            </a:r>
          </a:p>
        </p:txBody>
      </p:sp>
      <p:sp>
        <p:nvSpPr>
          <p:cNvPr id="24" name="テキスト ボックス 23">
            <a:extLst>
              <a:ext uri="{FF2B5EF4-FFF2-40B4-BE49-F238E27FC236}">
                <a16:creationId xmlns="" xmlns:a16="http://schemas.microsoft.com/office/drawing/2014/main" id="{7A230097-6B64-AA87-6804-B0CD1BEB9C80}"/>
              </a:ext>
            </a:extLst>
          </p:cNvPr>
          <p:cNvSpPr txBox="1"/>
          <p:nvPr/>
        </p:nvSpPr>
        <p:spPr>
          <a:xfrm>
            <a:off x="3227773" y="4044759"/>
            <a:ext cx="1449304" cy="461665"/>
          </a:xfrm>
          <a:prstGeom prst="rect">
            <a:avLst/>
          </a:prstGeom>
          <a:solidFill>
            <a:schemeClr val="accent1">
              <a:lumMod val="60000"/>
              <a:lumOff val="40000"/>
            </a:schemeClr>
          </a:solidFill>
          <a:ln>
            <a:solidFill>
              <a:schemeClr val="tx1"/>
            </a:solidFill>
          </a:ln>
        </p:spPr>
        <p:txBody>
          <a:bodyPr wrap="square" rtlCol="0">
            <a:spAutoFit/>
          </a:bodyPr>
          <a:lstStyle/>
          <a:p>
            <a:r>
              <a:rPr kumimoji="1" lang="ja-JP" altLang="en-US" sz="1200" b="1" dirty="0"/>
              <a:t>課題の実施計画の</a:t>
            </a:r>
            <a:endParaRPr kumimoji="1" lang="en-US" altLang="ja-JP" sz="1200" b="1" dirty="0"/>
          </a:p>
          <a:p>
            <a:r>
              <a:rPr kumimoji="1" lang="ja-JP" altLang="en-US" sz="1200" b="1" dirty="0"/>
              <a:t>作成</a:t>
            </a:r>
          </a:p>
        </p:txBody>
      </p:sp>
      <p:sp>
        <p:nvSpPr>
          <p:cNvPr id="25" name="テキスト ボックス 24">
            <a:extLst>
              <a:ext uri="{FF2B5EF4-FFF2-40B4-BE49-F238E27FC236}">
                <a16:creationId xmlns="" xmlns:a16="http://schemas.microsoft.com/office/drawing/2014/main" id="{1A79C5A0-31B0-7EE1-4927-C25920C4481A}"/>
              </a:ext>
            </a:extLst>
          </p:cNvPr>
          <p:cNvSpPr txBox="1"/>
          <p:nvPr/>
        </p:nvSpPr>
        <p:spPr>
          <a:xfrm>
            <a:off x="6146063" y="4186416"/>
            <a:ext cx="1115438" cy="276999"/>
          </a:xfrm>
          <a:prstGeom prst="rect">
            <a:avLst/>
          </a:prstGeom>
          <a:solidFill>
            <a:schemeClr val="accent1">
              <a:lumMod val="60000"/>
              <a:lumOff val="40000"/>
            </a:schemeClr>
          </a:solidFill>
          <a:ln>
            <a:solidFill>
              <a:schemeClr val="tx1"/>
            </a:solidFill>
          </a:ln>
        </p:spPr>
        <p:txBody>
          <a:bodyPr wrap="square" rtlCol="0">
            <a:spAutoFit/>
          </a:bodyPr>
          <a:lstStyle/>
          <a:p>
            <a:r>
              <a:rPr kumimoji="1" lang="ja-JP" altLang="en-US" sz="1200" b="1"/>
              <a:t>課題の実施</a:t>
            </a:r>
            <a:endParaRPr kumimoji="1" lang="ja-JP" altLang="en-US" sz="1200" b="1" dirty="0"/>
          </a:p>
        </p:txBody>
      </p:sp>
      <p:sp>
        <p:nvSpPr>
          <p:cNvPr id="26" name="矢印: 右 25">
            <a:extLst>
              <a:ext uri="{FF2B5EF4-FFF2-40B4-BE49-F238E27FC236}">
                <a16:creationId xmlns="" xmlns:a16="http://schemas.microsoft.com/office/drawing/2014/main" id="{76571807-AC0F-2855-A1D1-A9AEAF5742BC}"/>
              </a:ext>
            </a:extLst>
          </p:cNvPr>
          <p:cNvSpPr/>
          <p:nvPr/>
        </p:nvSpPr>
        <p:spPr>
          <a:xfrm>
            <a:off x="2419564" y="3058299"/>
            <a:ext cx="560735" cy="432507"/>
          </a:xfrm>
          <a:prstGeom prst="rightArrow">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矢印: 右 26">
            <a:extLst>
              <a:ext uri="{FF2B5EF4-FFF2-40B4-BE49-F238E27FC236}">
                <a16:creationId xmlns="" xmlns:a16="http://schemas.microsoft.com/office/drawing/2014/main" id="{639F0CAE-CA8B-3B02-EAF1-9777B04DE22A}"/>
              </a:ext>
            </a:extLst>
          </p:cNvPr>
          <p:cNvSpPr/>
          <p:nvPr/>
        </p:nvSpPr>
        <p:spPr>
          <a:xfrm>
            <a:off x="5341184" y="3077744"/>
            <a:ext cx="560735" cy="432507"/>
          </a:xfrm>
          <a:prstGeom prst="rightArrow">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矢印: 右 27">
            <a:extLst>
              <a:ext uri="{FF2B5EF4-FFF2-40B4-BE49-F238E27FC236}">
                <a16:creationId xmlns="" xmlns:a16="http://schemas.microsoft.com/office/drawing/2014/main" id="{4A651563-41B5-0BE0-4A98-881D094C9748}"/>
              </a:ext>
            </a:extLst>
          </p:cNvPr>
          <p:cNvSpPr/>
          <p:nvPr/>
        </p:nvSpPr>
        <p:spPr>
          <a:xfrm>
            <a:off x="5341184" y="4099578"/>
            <a:ext cx="560735" cy="432507"/>
          </a:xfrm>
          <a:prstGeom prst="rightArrow">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a:extLst>
              <a:ext uri="{FF2B5EF4-FFF2-40B4-BE49-F238E27FC236}">
                <a16:creationId xmlns="" xmlns:a16="http://schemas.microsoft.com/office/drawing/2014/main" id="{C949CF78-BC38-3B1D-1C54-6D02D0F176AF}"/>
              </a:ext>
            </a:extLst>
          </p:cNvPr>
          <p:cNvSpPr txBox="1"/>
          <p:nvPr/>
        </p:nvSpPr>
        <p:spPr>
          <a:xfrm>
            <a:off x="805493" y="3029141"/>
            <a:ext cx="1369927" cy="461665"/>
          </a:xfrm>
          <a:prstGeom prst="rect">
            <a:avLst/>
          </a:prstGeom>
          <a:solidFill>
            <a:schemeClr val="accent1">
              <a:lumMod val="60000"/>
              <a:lumOff val="40000"/>
            </a:schemeClr>
          </a:solidFill>
          <a:ln>
            <a:solidFill>
              <a:schemeClr val="tx1"/>
            </a:solidFill>
          </a:ln>
        </p:spPr>
        <p:txBody>
          <a:bodyPr wrap="square" rtlCol="0">
            <a:spAutoFit/>
          </a:bodyPr>
          <a:lstStyle/>
          <a:p>
            <a:r>
              <a:rPr kumimoji="1" lang="ja-JP" altLang="en-US" sz="1200" b="1" dirty="0"/>
              <a:t>責任者</a:t>
            </a:r>
            <a:endParaRPr kumimoji="1" lang="en-US" altLang="ja-JP" sz="1200" b="1" dirty="0"/>
          </a:p>
          <a:p>
            <a:r>
              <a:rPr kumimoji="1" lang="ja-JP" altLang="en-US" sz="1200" b="1" dirty="0"/>
              <a:t>代表取締役社長</a:t>
            </a:r>
          </a:p>
        </p:txBody>
      </p:sp>
      <p:sp>
        <p:nvSpPr>
          <p:cNvPr id="30" name="矢印: 右 29">
            <a:extLst>
              <a:ext uri="{FF2B5EF4-FFF2-40B4-BE49-F238E27FC236}">
                <a16:creationId xmlns="" xmlns:a16="http://schemas.microsoft.com/office/drawing/2014/main" id="{F74AA0E4-D6A7-AC03-B73E-B7E9FB207B6E}"/>
              </a:ext>
            </a:extLst>
          </p:cNvPr>
          <p:cNvSpPr/>
          <p:nvPr/>
        </p:nvSpPr>
        <p:spPr>
          <a:xfrm>
            <a:off x="2419564" y="4030908"/>
            <a:ext cx="560735" cy="432507"/>
          </a:xfrm>
          <a:prstGeom prst="rightArrow">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矢印: 右 30">
            <a:extLst>
              <a:ext uri="{FF2B5EF4-FFF2-40B4-BE49-F238E27FC236}">
                <a16:creationId xmlns="" xmlns:a16="http://schemas.microsoft.com/office/drawing/2014/main" id="{CEAA34D0-1BB5-BFF4-AC50-AA8CC4F24577}"/>
              </a:ext>
            </a:extLst>
          </p:cNvPr>
          <p:cNvSpPr/>
          <p:nvPr/>
        </p:nvSpPr>
        <p:spPr>
          <a:xfrm>
            <a:off x="8176220" y="3030962"/>
            <a:ext cx="560735" cy="432507"/>
          </a:xfrm>
          <a:prstGeom prst="rightArrow">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a:extLst>
              <a:ext uri="{FF2B5EF4-FFF2-40B4-BE49-F238E27FC236}">
                <a16:creationId xmlns="" xmlns:a16="http://schemas.microsoft.com/office/drawing/2014/main" id="{C5E6C5E5-4221-AB9C-0BD7-D894575E74EC}"/>
              </a:ext>
            </a:extLst>
          </p:cNvPr>
          <p:cNvSpPr txBox="1"/>
          <p:nvPr/>
        </p:nvSpPr>
        <p:spPr>
          <a:xfrm>
            <a:off x="754814" y="2683821"/>
            <a:ext cx="1573262" cy="276999"/>
          </a:xfrm>
          <a:prstGeom prst="rect">
            <a:avLst/>
          </a:prstGeom>
          <a:noFill/>
        </p:spPr>
        <p:txBody>
          <a:bodyPr wrap="square" rtlCol="0">
            <a:spAutoFit/>
          </a:bodyPr>
          <a:lstStyle/>
          <a:p>
            <a:r>
              <a:rPr kumimoji="1" lang="en-US" altLang="ja-JP" sz="1200" b="1" dirty="0">
                <a:solidFill>
                  <a:schemeClr val="accent2">
                    <a:lumMod val="60000"/>
                    <a:lumOff val="40000"/>
                  </a:schemeClr>
                </a:solidFill>
              </a:rPr>
              <a:t>DX</a:t>
            </a:r>
            <a:r>
              <a:rPr kumimoji="1" lang="ja-JP" altLang="en-US" sz="1200" b="1" dirty="0">
                <a:solidFill>
                  <a:schemeClr val="accent2">
                    <a:lumMod val="60000"/>
                    <a:lumOff val="40000"/>
                  </a:schemeClr>
                </a:solidFill>
              </a:rPr>
              <a:t>促進戦略の発信</a:t>
            </a:r>
          </a:p>
        </p:txBody>
      </p:sp>
      <p:sp>
        <p:nvSpPr>
          <p:cNvPr id="33" name="テキスト ボックス 32">
            <a:extLst>
              <a:ext uri="{FF2B5EF4-FFF2-40B4-BE49-F238E27FC236}">
                <a16:creationId xmlns="" xmlns:a16="http://schemas.microsoft.com/office/drawing/2014/main" id="{53040E00-5037-579A-3C5C-491104EF4A36}"/>
              </a:ext>
            </a:extLst>
          </p:cNvPr>
          <p:cNvSpPr txBox="1"/>
          <p:nvPr/>
        </p:nvSpPr>
        <p:spPr>
          <a:xfrm>
            <a:off x="3169215" y="2652157"/>
            <a:ext cx="1573262" cy="276999"/>
          </a:xfrm>
          <a:prstGeom prst="rect">
            <a:avLst/>
          </a:prstGeom>
          <a:noFill/>
        </p:spPr>
        <p:txBody>
          <a:bodyPr wrap="square" rtlCol="0">
            <a:spAutoFit/>
          </a:bodyPr>
          <a:lstStyle/>
          <a:p>
            <a:r>
              <a:rPr kumimoji="1" lang="en-US" altLang="ja-JP" sz="1200" b="1" dirty="0">
                <a:solidFill>
                  <a:schemeClr val="accent2">
                    <a:lumMod val="60000"/>
                    <a:lumOff val="40000"/>
                  </a:schemeClr>
                </a:solidFill>
              </a:rPr>
              <a:t>DX</a:t>
            </a:r>
            <a:r>
              <a:rPr kumimoji="1" lang="ja-JP" altLang="en-US" sz="1200" b="1" dirty="0">
                <a:solidFill>
                  <a:schemeClr val="accent2">
                    <a:lumMod val="60000"/>
                    <a:lumOff val="40000"/>
                  </a:schemeClr>
                </a:solidFill>
              </a:rPr>
              <a:t>人材の設定</a:t>
            </a:r>
          </a:p>
        </p:txBody>
      </p:sp>
      <p:sp>
        <p:nvSpPr>
          <p:cNvPr id="34" name="テキスト ボックス 33">
            <a:extLst>
              <a:ext uri="{FF2B5EF4-FFF2-40B4-BE49-F238E27FC236}">
                <a16:creationId xmlns="" xmlns:a16="http://schemas.microsoft.com/office/drawing/2014/main" id="{1BC3878C-CB84-6902-AD16-0DBA0DD89B50}"/>
              </a:ext>
            </a:extLst>
          </p:cNvPr>
          <p:cNvSpPr txBox="1"/>
          <p:nvPr/>
        </p:nvSpPr>
        <p:spPr>
          <a:xfrm>
            <a:off x="6146063" y="3029140"/>
            <a:ext cx="1730784" cy="461665"/>
          </a:xfrm>
          <a:prstGeom prst="rect">
            <a:avLst/>
          </a:prstGeom>
          <a:solidFill>
            <a:schemeClr val="accent1">
              <a:lumMod val="60000"/>
              <a:lumOff val="40000"/>
            </a:schemeClr>
          </a:solidFill>
          <a:ln>
            <a:solidFill>
              <a:schemeClr val="tx1"/>
            </a:solidFill>
          </a:ln>
        </p:spPr>
        <p:txBody>
          <a:bodyPr wrap="square" rtlCol="0">
            <a:spAutoFit/>
          </a:bodyPr>
          <a:lstStyle/>
          <a:p>
            <a:r>
              <a:rPr kumimoji="1" lang="ja-JP" altLang="en-US" sz="1200" b="1" dirty="0"/>
              <a:t>職員のスキルチェック、地点の把握</a:t>
            </a:r>
          </a:p>
        </p:txBody>
      </p:sp>
      <p:sp>
        <p:nvSpPr>
          <p:cNvPr id="35" name="テキスト ボックス 34">
            <a:extLst>
              <a:ext uri="{FF2B5EF4-FFF2-40B4-BE49-F238E27FC236}">
                <a16:creationId xmlns="" xmlns:a16="http://schemas.microsoft.com/office/drawing/2014/main" id="{1EA7B1A6-71A3-7176-9C17-0FF28A39E6FD}"/>
              </a:ext>
            </a:extLst>
          </p:cNvPr>
          <p:cNvSpPr txBox="1"/>
          <p:nvPr/>
        </p:nvSpPr>
        <p:spPr>
          <a:xfrm>
            <a:off x="6060449" y="2668486"/>
            <a:ext cx="1573262" cy="276999"/>
          </a:xfrm>
          <a:prstGeom prst="rect">
            <a:avLst/>
          </a:prstGeom>
          <a:noFill/>
        </p:spPr>
        <p:txBody>
          <a:bodyPr wrap="square" rtlCol="0">
            <a:spAutoFit/>
          </a:bodyPr>
          <a:lstStyle/>
          <a:p>
            <a:r>
              <a:rPr kumimoji="1" lang="en-US" altLang="ja-JP" sz="1200" b="1" dirty="0">
                <a:solidFill>
                  <a:schemeClr val="accent2">
                    <a:lumMod val="60000"/>
                    <a:lumOff val="40000"/>
                  </a:schemeClr>
                </a:solidFill>
              </a:rPr>
              <a:t>DX</a:t>
            </a:r>
            <a:r>
              <a:rPr kumimoji="1" lang="ja-JP" altLang="en-US" sz="1200" b="1" dirty="0">
                <a:solidFill>
                  <a:schemeClr val="accent2">
                    <a:lumMod val="60000"/>
                    <a:lumOff val="40000"/>
                  </a:schemeClr>
                </a:solidFill>
              </a:rPr>
              <a:t>人材の役割分担</a:t>
            </a:r>
          </a:p>
        </p:txBody>
      </p:sp>
      <p:sp>
        <p:nvSpPr>
          <p:cNvPr id="36" name="テキスト ボックス 35">
            <a:extLst>
              <a:ext uri="{FF2B5EF4-FFF2-40B4-BE49-F238E27FC236}">
                <a16:creationId xmlns="" xmlns:a16="http://schemas.microsoft.com/office/drawing/2014/main" id="{DE5799D9-F1FC-0C45-EA03-4F423319FF79}"/>
              </a:ext>
            </a:extLst>
          </p:cNvPr>
          <p:cNvSpPr txBox="1"/>
          <p:nvPr/>
        </p:nvSpPr>
        <p:spPr>
          <a:xfrm>
            <a:off x="9036246" y="2685197"/>
            <a:ext cx="1573262" cy="276999"/>
          </a:xfrm>
          <a:prstGeom prst="rect">
            <a:avLst/>
          </a:prstGeom>
          <a:noFill/>
        </p:spPr>
        <p:txBody>
          <a:bodyPr wrap="square" rtlCol="0">
            <a:spAutoFit/>
          </a:bodyPr>
          <a:lstStyle/>
          <a:p>
            <a:r>
              <a:rPr kumimoji="1" lang="ja-JP" altLang="en-US" sz="1200" b="1" dirty="0">
                <a:solidFill>
                  <a:schemeClr val="accent2">
                    <a:lumMod val="60000"/>
                    <a:lumOff val="40000"/>
                  </a:schemeClr>
                </a:solidFill>
              </a:rPr>
              <a:t>メンバーの意識改革</a:t>
            </a:r>
          </a:p>
        </p:txBody>
      </p:sp>
      <p:sp>
        <p:nvSpPr>
          <p:cNvPr id="37" name="テキスト ボックス 36">
            <a:extLst>
              <a:ext uri="{FF2B5EF4-FFF2-40B4-BE49-F238E27FC236}">
                <a16:creationId xmlns="" xmlns:a16="http://schemas.microsoft.com/office/drawing/2014/main" id="{35DB6C82-BDE3-B9D7-201E-1067C3C87DC4}"/>
              </a:ext>
            </a:extLst>
          </p:cNvPr>
          <p:cNvSpPr txBox="1"/>
          <p:nvPr/>
        </p:nvSpPr>
        <p:spPr>
          <a:xfrm>
            <a:off x="763009" y="3753909"/>
            <a:ext cx="1573262" cy="276999"/>
          </a:xfrm>
          <a:prstGeom prst="rect">
            <a:avLst/>
          </a:prstGeom>
          <a:noFill/>
        </p:spPr>
        <p:txBody>
          <a:bodyPr wrap="square" rtlCol="0">
            <a:spAutoFit/>
          </a:bodyPr>
          <a:lstStyle/>
          <a:p>
            <a:r>
              <a:rPr kumimoji="1" lang="ja-JP" altLang="en-US" sz="1200" b="1" dirty="0">
                <a:solidFill>
                  <a:schemeClr val="accent2">
                    <a:lumMod val="60000"/>
                    <a:lumOff val="40000"/>
                  </a:schemeClr>
                </a:solidFill>
              </a:rPr>
              <a:t>戦略計画の実行</a:t>
            </a:r>
          </a:p>
        </p:txBody>
      </p:sp>
      <p:sp>
        <p:nvSpPr>
          <p:cNvPr id="38" name="テキスト ボックス 37">
            <a:extLst>
              <a:ext uri="{FF2B5EF4-FFF2-40B4-BE49-F238E27FC236}">
                <a16:creationId xmlns="" xmlns:a16="http://schemas.microsoft.com/office/drawing/2014/main" id="{1C6AAD6F-7394-8F45-684B-C2675230CACF}"/>
              </a:ext>
            </a:extLst>
          </p:cNvPr>
          <p:cNvSpPr txBox="1"/>
          <p:nvPr/>
        </p:nvSpPr>
        <p:spPr>
          <a:xfrm>
            <a:off x="3224443" y="3753909"/>
            <a:ext cx="1120683" cy="276999"/>
          </a:xfrm>
          <a:prstGeom prst="rect">
            <a:avLst/>
          </a:prstGeom>
          <a:noFill/>
        </p:spPr>
        <p:txBody>
          <a:bodyPr wrap="square" rtlCol="0">
            <a:spAutoFit/>
          </a:bodyPr>
          <a:lstStyle/>
          <a:p>
            <a:r>
              <a:rPr kumimoji="1" lang="ja-JP" altLang="en-US" sz="1200" b="1" dirty="0">
                <a:solidFill>
                  <a:schemeClr val="accent2">
                    <a:lumMod val="60000"/>
                    <a:lumOff val="40000"/>
                  </a:schemeClr>
                </a:solidFill>
              </a:rPr>
              <a:t>実行の確約</a:t>
            </a:r>
          </a:p>
        </p:txBody>
      </p:sp>
      <p:sp>
        <p:nvSpPr>
          <p:cNvPr id="39" name="テキスト ボックス 38">
            <a:extLst>
              <a:ext uri="{FF2B5EF4-FFF2-40B4-BE49-F238E27FC236}">
                <a16:creationId xmlns="" xmlns:a16="http://schemas.microsoft.com/office/drawing/2014/main" id="{E6F8A5D6-98DE-D12C-0E1E-5140864DBA1B}"/>
              </a:ext>
            </a:extLst>
          </p:cNvPr>
          <p:cNvSpPr txBox="1"/>
          <p:nvPr/>
        </p:nvSpPr>
        <p:spPr>
          <a:xfrm>
            <a:off x="6060449" y="3828712"/>
            <a:ext cx="1573262" cy="276999"/>
          </a:xfrm>
          <a:prstGeom prst="rect">
            <a:avLst/>
          </a:prstGeom>
          <a:noFill/>
        </p:spPr>
        <p:txBody>
          <a:bodyPr wrap="square" rtlCol="0">
            <a:spAutoFit/>
          </a:bodyPr>
          <a:lstStyle/>
          <a:p>
            <a:r>
              <a:rPr kumimoji="1" lang="en-US" altLang="ja-JP" sz="1200" b="1" dirty="0">
                <a:solidFill>
                  <a:schemeClr val="accent2">
                    <a:lumMod val="60000"/>
                    <a:lumOff val="40000"/>
                  </a:schemeClr>
                </a:solidFill>
              </a:rPr>
              <a:t>DX</a:t>
            </a:r>
            <a:r>
              <a:rPr kumimoji="1" lang="ja-JP" altLang="en-US" sz="1200" b="1" dirty="0">
                <a:solidFill>
                  <a:schemeClr val="accent2">
                    <a:lumMod val="60000"/>
                    <a:lumOff val="40000"/>
                  </a:schemeClr>
                </a:solidFill>
              </a:rPr>
              <a:t>促進始動</a:t>
            </a:r>
          </a:p>
        </p:txBody>
      </p:sp>
      <p:sp>
        <p:nvSpPr>
          <p:cNvPr id="40" name="テキスト ボックス 39">
            <a:extLst>
              <a:ext uri="{FF2B5EF4-FFF2-40B4-BE49-F238E27FC236}">
                <a16:creationId xmlns="" xmlns:a16="http://schemas.microsoft.com/office/drawing/2014/main" id="{F2651669-407F-54DB-EF26-9E3378110625}"/>
              </a:ext>
            </a:extLst>
          </p:cNvPr>
          <p:cNvSpPr txBox="1"/>
          <p:nvPr/>
        </p:nvSpPr>
        <p:spPr>
          <a:xfrm>
            <a:off x="9134595" y="4159254"/>
            <a:ext cx="1115438" cy="276999"/>
          </a:xfrm>
          <a:prstGeom prst="rect">
            <a:avLst/>
          </a:prstGeom>
          <a:solidFill>
            <a:schemeClr val="accent1">
              <a:lumMod val="60000"/>
              <a:lumOff val="40000"/>
            </a:schemeClr>
          </a:solidFill>
          <a:ln>
            <a:solidFill>
              <a:schemeClr val="tx1"/>
            </a:solidFill>
          </a:ln>
        </p:spPr>
        <p:txBody>
          <a:bodyPr wrap="square" rtlCol="0">
            <a:spAutoFit/>
          </a:bodyPr>
          <a:lstStyle/>
          <a:p>
            <a:r>
              <a:rPr kumimoji="1" lang="ja-JP" altLang="en-US" sz="1200" b="1" dirty="0"/>
              <a:t>進捗の報告</a:t>
            </a:r>
          </a:p>
        </p:txBody>
      </p:sp>
      <p:sp>
        <p:nvSpPr>
          <p:cNvPr id="41" name="矢印: 右 40">
            <a:extLst>
              <a:ext uri="{FF2B5EF4-FFF2-40B4-BE49-F238E27FC236}">
                <a16:creationId xmlns="" xmlns:a16="http://schemas.microsoft.com/office/drawing/2014/main" id="{46B51EAE-8BF8-EF89-4C04-7285761208DD}"/>
              </a:ext>
            </a:extLst>
          </p:cNvPr>
          <p:cNvSpPr/>
          <p:nvPr/>
        </p:nvSpPr>
        <p:spPr>
          <a:xfrm>
            <a:off x="8177190" y="4077587"/>
            <a:ext cx="560735" cy="432507"/>
          </a:xfrm>
          <a:prstGeom prst="rightArrow">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a:extLst>
              <a:ext uri="{FF2B5EF4-FFF2-40B4-BE49-F238E27FC236}">
                <a16:creationId xmlns="" xmlns:a16="http://schemas.microsoft.com/office/drawing/2014/main" id="{598E0826-EB77-1502-B9D0-57F85E4457CE}"/>
              </a:ext>
            </a:extLst>
          </p:cNvPr>
          <p:cNvSpPr txBox="1"/>
          <p:nvPr/>
        </p:nvSpPr>
        <p:spPr>
          <a:xfrm>
            <a:off x="9140599" y="3800588"/>
            <a:ext cx="1355546" cy="276999"/>
          </a:xfrm>
          <a:prstGeom prst="rect">
            <a:avLst/>
          </a:prstGeom>
          <a:noFill/>
        </p:spPr>
        <p:txBody>
          <a:bodyPr wrap="square" rtlCol="0">
            <a:spAutoFit/>
          </a:bodyPr>
          <a:lstStyle/>
          <a:p>
            <a:r>
              <a:rPr kumimoji="1" lang="ja-JP" altLang="en-US" sz="1200" b="1">
                <a:solidFill>
                  <a:schemeClr val="accent2">
                    <a:lumMod val="60000"/>
                    <a:lumOff val="40000"/>
                  </a:schemeClr>
                </a:solidFill>
              </a:rPr>
              <a:t>現状の把握</a:t>
            </a:r>
            <a:endParaRPr kumimoji="1" lang="ja-JP" altLang="en-US" sz="1200" b="1" dirty="0">
              <a:solidFill>
                <a:schemeClr val="accent2">
                  <a:lumMod val="60000"/>
                  <a:lumOff val="40000"/>
                </a:schemeClr>
              </a:solidFill>
            </a:endParaRPr>
          </a:p>
        </p:txBody>
      </p:sp>
      <p:sp>
        <p:nvSpPr>
          <p:cNvPr id="46" name="テキスト ボックス 45">
            <a:extLst>
              <a:ext uri="{FF2B5EF4-FFF2-40B4-BE49-F238E27FC236}">
                <a16:creationId xmlns="" xmlns:a16="http://schemas.microsoft.com/office/drawing/2014/main" id="{B627F670-4CB1-79CE-B149-009F9B918ED2}"/>
              </a:ext>
            </a:extLst>
          </p:cNvPr>
          <p:cNvSpPr txBox="1"/>
          <p:nvPr/>
        </p:nvSpPr>
        <p:spPr>
          <a:xfrm>
            <a:off x="698570" y="5202276"/>
            <a:ext cx="3484324" cy="369332"/>
          </a:xfrm>
          <a:prstGeom prst="rect">
            <a:avLst/>
          </a:prstGeom>
          <a:solidFill>
            <a:srgbClr val="FFFF00"/>
          </a:solidFill>
        </p:spPr>
        <p:txBody>
          <a:bodyPr wrap="square" rtlCol="0">
            <a:spAutoFit/>
          </a:bodyPr>
          <a:lstStyle/>
          <a:p>
            <a:r>
              <a:rPr lang="ja-JP" altLang="en-US" b="1" dirty="0"/>
              <a:t>５．</a:t>
            </a:r>
            <a:r>
              <a:rPr lang="en-US" altLang="ja-JP" b="1" dirty="0"/>
              <a:t>DX</a:t>
            </a:r>
            <a:r>
              <a:rPr lang="ja-JP" altLang="en-US" b="1" dirty="0"/>
              <a:t>の実現に向けた環境整備</a:t>
            </a:r>
          </a:p>
        </p:txBody>
      </p:sp>
    </p:spTree>
    <p:extLst>
      <p:ext uri="{BB962C8B-B14F-4D97-AF65-F5344CB8AC3E}">
        <p14:creationId xmlns:p14="http://schemas.microsoft.com/office/powerpoint/2010/main" val="1085886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79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4" name="テキスト ボックス 3">
            <a:extLst>
              <a:ext uri="{FF2B5EF4-FFF2-40B4-BE49-F238E27FC236}">
                <a16:creationId xmlns="" xmlns:a16="http://schemas.microsoft.com/office/drawing/2014/main" id="{86C9FAC6-6202-1383-DE82-1B0AB3BE9537}"/>
              </a:ext>
            </a:extLst>
          </p:cNvPr>
          <p:cNvSpPr txBox="1"/>
          <p:nvPr/>
        </p:nvSpPr>
        <p:spPr>
          <a:xfrm>
            <a:off x="467217" y="726020"/>
            <a:ext cx="7935339" cy="2862322"/>
          </a:xfrm>
          <a:prstGeom prst="rect">
            <a:avLst/>
          </a:prstGeom>
          <a:noFill/>
        </p:spPr>
        <p:txBody>
          <a:bodyPr wrap="square">
            <a:spAutoFit/>
          </a:bodyPr>
          <a:lstStyle/>
          <a:p>
            <a:r>
              <a:rPr lang="ja-JP" altLang="en-US" sz="1200" dirty="0"/>
              <a:t>パナシアは</a:t>
            </a:r>
            <a:r>
              <a:rPr lang="en-US" altLang="ja-JP" sz="1200" dirty="0"/>
              <a:t>DX</a:t>
            </a:r>
            <a:r>
              <a:rPr lang="ja-JP" altLang="en-US" sz="1200" dirty="0"/>
              <a:t>戦略の達成指標としての推進進捗管理を定期的に</a:t>
            </a:r>
            <a:r>
              <a:rPr lang="en-US" altLang="ja-JP" sz="1200" dirty="0"/>
              <a:t>DX</a:t>
            </a:r>
            <a:r>
              <a:rPr lang="ja-JP" altLang="en-US" sz="1200" dirty="0"/>
              <a:t>リーダー指導の元に行います。</a:t>
            </a:r>
            <a:endParaRPr lang="en-US" altLang="ja-JP" sz="1200" dirty="0"/>
          </a:p>
          <a:p>
            <a:endParaRPr lang="ja-JP" altLang="en-US" sz="1200" dirty="0"/>
          </a:p>
          <a:p>
            <a:r>
              <a:rPr lang="en-US" altLang="ja-JP" sz="1200" dirty="0"/>
              <a:t>【</a:t>
            </a:r>
            <a:r>
              <a:rPr lang="ja-JP" altLang="en-US" sz="1200" dirty="0"/>
              <a:t>ガイドラインの設定</a:t>
            </a:r>
            <a:r>
              <a:rPr lang="en-US" altLang="ja-JP" sz="1200" dirty="0"/>
              <a:t>】</a:t>
            </a:r>
            <a:endParaRPr lang="ja-JP" altLang="en-US" sz="1200" dirty="0"/>
          </a:p>
          <a:p>
            <a:r>
              <a:rPr lang="ja-JP" altLang="en-US" sz="1200" dirty="0"/>
              <a:t>　・デジタル活用のための基盤と、組織や役割分担といった全社的な</a:t>
            </a:r>
            <a:r>
              <a:rPr lang="en-US" altLang="ja-JP" sz="1200" dirty="0"/>
              <a:t>IT</a:t>
            </a:r>
            <a:r>
              <a:rPr lang="ja-JP" altLang="en-US" sz="1200" dirty="0"/>
              <a:t>システム構築のための体制づくり</a:t>
            </a:r>
            <a:endParaRPr lang="en-US" altLang="ja-JP" sz="1200" dirty="0"/>
          </a:p>
          <a:p>
            <a:endParaRPr lang="ja-JP" altLang="en-US" sz="1200" dirty="0"/>
          </a:p>
          <a:p>
            <a:r>
              <a:rPr lang="en-US" altLang="ja-JP" sz="1200" dirty="0"/>
              <a:t>【</a:t>
            </a:r>
            <a:r>
              <a:rPr lang="ja-JP" altLang="en-US" sz="1200" dirty="0"/>
              <a:t>人材育成</a:t>
            </a:r>
            <a:r>
              <a:rPr lang="en-US" altLang="ja-JP" sz="1200" dirty="0"/>
              <a:t>】</a:t>
            </a:r>
            <a:endParaRPr lang="ja-JP" altLang="en-US" sz="1200" dirty="0"/>
          </a:p>
          <a:p>
            <a:r>
              <a:rPr lang="ja-JP" altLang="en-US" sz="1200" dirty="0"/>
              <a:t>　・社内</a:t>
            </a:r>
            <a:r>
              <a:rPr lang="en-US" altLang="ja-JP" sz="1200" dirty="0"/>
              <a:t>IT</a:t>
            </a:r>
            <a:r>
              <a:rPr lang="ja-JP" altLang="en-US" sz="1200" dirty="0"/>
              <a:t>リテラシーの強化（</a:t>
            </a:r>
            <a:r>
              <a:rPr lang="en-US" altLang="ja-JP" sz="1200" dirty="0"/>
              <a:t>e-learning</a:t>
            </a:r>
            <a:r>
              <a:rPr lang="ja-JP" altLang="en-US" sz="1200" dirty="0"/>
              <a:t>の実施）</a:t>
            </a:r>
            <a:endParaRPr lang="en-US" altLang="ja-JP" sz="1200" dirty="0"/>
          </a:p>
          <a:p>
            <a:r>
              <a:rPr lang="ja-JP" altLang="en-US" sz="1200" dirty="0"/>
              <a:t>　・個人情報保護の定期的な教育の実施（社内勉強会）</a:t>
            </a:r>
          </a:p>
          <a:p>
            <a:r>
              <a:rPr lang="ja-JP" altLang="en-US" sz="1200" dirty="0"/>
              <a:t>　・推進計画の設定、分野別課題の管理者および実施者の設置</a:t>
            </a:r>
            <a:endParaRPr lang="en-US" altLang="ja-JP" sz="1200" dirty="0"/>
          </a:p>
          <a:p>
            <a:r>
              <a:rPr lang="ja-JP" altLang="en-US" sz="1200" dirty="0"/>
              <a:t>　・</a:t>
            </a:r>
            <a:r>
              <a:rPr lang="ja-JP" altLang="en-US" sz="1200" dirty="0">
                <a:solidFill>
                  <a:srgbClr val="FF0000"/>
                </a:solidFill>
              </a:rPr>
              <a:t>クラウド</a:t>
            </a:r>
            <a:r>
              <a:rPr lang="ja-JP" altLang="en-US" sz="1200" dirty="0"/>
              <a:t>ツールによる情報共有</a:t>
            </a:r>
          </a:p>
          <a:p>
            <a:endParaRPr lang="en-US" altLang="ja-JP" sz="1200" dirty="0"/>
          </a:p>
          <a:p>
            <a:r>
              <a:rPr lang="en-US" altLang="ja-JP" sz="1200" dirty="0"/>
              <a:t>【</a:t>
            </a:r>
            <a:r>
              <a:rPr lang="ja-JP" altLang="en-US" sz="1200" dirty="0"/>
              <a:t>売上比率</a:t>
            </a:r>
            <a:r>
              <a:rPr lang="en-US" altLang="ja-JP" sz="1200" dirty="0"/>
              <a:t>】</a:t>
            </a:r>
            <a:endParaRPr lang="ja-JP" altLang="en-US" sz="1200" dirty="0"/>
          </a:p>
          <a:p>
            <a:r>
              <a:rPr lang="ja-JP" altLang="en-US" sz="1200" dirty="0"/>
              <a:t>　・</a:t>
            </a:r>
            <a:r>
              <a:rPr lang="en-US" altLang="ja-JP" sz="1200" dirty="0">
                <a:solidFill>
                  <a:srgbClr val="FF0000"/>
                </a:solidFill>
              </a:rPr>
              <a:t>2025</a:t>
            </a:r>
            <a:r>
              <a:rPr lang="ja-JP" altLang="en-US" sz="1200" dirty="0">
                <a:solidFill>
                  <a:srgbClr val="FF0000"/>
                </a:solidFill>
              </a:rPr>
              <a:t>年に</a:t>
            </a:r>
            <a:r>
              <a:rPr lang="en-US" altLang="ja-JP" sz="1200" dirty="0">
                <a:solidFill>
                  <a:srgbClr val="FF0000"/>
                </a:solidFill>
              </a:rPr>
              <a:t>10</a:t>
            </a:r>
            <a:r>
              <a:rPr lang="ja-JP" altLang="en-US" sz="1200" dirty="0">
                <a:solidFill>
                  <a:srgbClr val="FF0000"/>
                </a:solidFill>
              </a:rPr>
              <a:t>％の増加さらに継続的な増加を目指し、</a:t>
            </a:r>
            <a:r>
              <a:rPr lang="en-US" altLang="ja-JP" sz="1200" dirty="0">
                <a:solidFill>
                  <a:srgbClr val="FF0000"/>
                </a:solidFill>
              </a:rPr>
              <a:t>2028</a:t>
            </a:r>
            <a:r>
              <a:rPr lang="ja-JP" altLang="en-US" sz="1200" dirty="0">
                <a:solidFill>
                  <a:srgbClr val="FF0000"/>
                </a:solidFill>
              </a:rPr>
              <a:t>年にさらに</a:t>
            </a:r>
            <a:r>
              <a:rPr lang="en-US" altLang="ja-JP" sz="1200" dirty="0">
                <a:solidFill>
                  <a:srgbClr val="FF0000"/>
                </a:solidFill>
              </a:rPr>
              <a:t>10</a:t>
            </a:r>
            <a:r>
              <a:rPr lang="ja-JP" altLang="en-US" sz="1200" dirty="0">
                <a:solidFill>
                  <a:srgbClr val="FF0000"/>
                </a:solidFill>
              </a:rPr>
              <a:t>％の増加目標を掲げます。</a:t>
            </a:r>
            <a:endParaRPr lang="en-US" altLang="ja-JP" sz="1200" dirty="0">
              <a:solidFill>
                <a:srgbClr val="FF0000"/>
              </a:solidFill>
            </a:endParaRPr>
          </a:p>
          <a:p>
            <a:r>
              <a:rPr lang="ja-JP" altLang="en-US" sz="1200" dirty="0">
                <a:solidFill>
                  <a:srgbClr val="FF0000"/>
                </a:solidFill>
              </a:rPr>
              <a:t>収益性・安全性・生産性の状況を明らかにし、改善点を把握することで、経営改善を推進します。</a:t>
            </a:r>
          </a:p>
          <a:p>
            <a:r>
              <a:rPr lang="ja-JP" altLang="en-US" sz="1200" dirty="0"/>
              <a:t> </a:t>
            </a:r>
          </a:p>
        </p:txBody>
      </p:sp>
      <p:sp>
        <p:nvSpPr>
          <p:cNvPr id="12" name="テキスト ボックス 11">
            <a:extLst>
              <a:ext uri="{FF2B5EF4-FFF2-40B4-BE49-F238E27FC236}">
                <a16:creationId xmlns="" xmlns:a16="http://schemas.microsoft.com/office/drawing/2014/main" id="{BC07333A-8921-3157-5189-8756A555BEBE}"/>
              </a:ext>
            </a:extLst>
          </p:cNvPr>
          <p:cNvSpPr txBox="1"/>
          <p:nvPr/>
        </p:nvSpPr>
        <p:spPr>
          <a:xfrm>
            <a:off x="667263" y="221648"/>
            <a:ext cx="3564269" cy="369332"/>
          </a:xfrm>
          <a:prstGeom prst="rect">
            <a:avLst/>
          </a:prstGeom>
          <a:solidFill>
            <a:srgbClr val="FFFF00"/>
          </a:solidFill>
        </p:spPr>
        <p:txBody>
          <a:bodyPr wrap="square" rtlCol="0">
            <a:spAutoFit/>
          </a:bodyPr>
          <a:lstStyle/>
          <a:p>
            <a:r>
              <a:rPr lang="ja-JP" altLang="en-US" b="1" dirty="0"/>
              <a:t>６．戦略の達成状況に係る指標</a:t>
            </a:r>
          </a:p>
        </p:txBody>
      </p:sp>
      <p:sp>
        <p:nvSpPr>
          <p:cNvPr id="20" name="テキスト ボックス 19">
            <a:extLst>
              <a:ext uri="{FF2B5EF4-FFF2-40B4-BE49-F238E27FC236}">
                <a16:creationId xmlns="" xmlns:a16="http://schemas.microsoft.com/office/drawing/2014/main" id="{8C747213-D131-6322-5381-84EDCD65ED60}"/>
              </a:ext>
            </a:extLst>
          </p:cNvPr>
          <p:cNvSpPr txBox="1"/>
          <p:nvPr/>
        </p:nvSpPr>
        <p:spPr>
          <a:xfrm>
            <a:off x="667263" y="3827366"/>
            <a:ext cx="4507854" cy="369332"/>
          </a:xfrm>
          <a:prstGeom prst="rect">
            <a:avLst/>
          </a:prstGeom>
          <a:solidFill>
            <a:srgbClr val="FFFF00"/>
          </a:solidFill>
        </p:spPr>
        <p:txBody>
          <a:bodyPr wrap="square" rtlCol="0">
            <a:spAutoFit/>
          </a:bodyPr>
          <a:lstStyle/>
          <a:p>
            <a:r>
              <a:rPr lang="ja-JP" altLang="en-US" b="1" dirty="0">
                <a:highlight>
                  <a:srgbClr val="FFFF00"/>
                </a:highlight>
              </a:rPr>
              <a:t>７．サイバーセキュリティに関する対策</a:t>
            </a:r>
            <a:endParaRPr kumimoji="1" lang="ja-JP" altLang="en-US" b="1" dirty="0">
              <a:highlight>
                <a:srgbClr val="FFFF00"/>
              </a:highlight>
            </a:endParaRPr>
          </a:p>
        </p:txBody>
      </p:sp>
      <p:sp>
        <p:nvSpPr>
          <p:cNvPr id="21" name="テキスト ボックス 20">
            <a:extLst>
              <a:ext uri="{FF2B5EF4-FFF2-40B4-BE49-F238E27FC236}">
                <a16:creationId xmlns="" xmlns:a16="http://schemas.microsoft.com/office/drawing/2014/main" id="{A08CDB18-70B3-0B5D-7D69-C6C069D29BFB}"/>
              </a:ext>
            </a:extLst>
          </p:cNvPr>
          <p:cNvSpPr txBox="1"/>
          <p:nvPr/>
        </p:nvSpPr>
        <p:spPr>
          <a:xfrm>
            <a:off x="667263" y="4170174"/>
            <a:ext cx="7935339" cy="2677656"/>
          </a:xfrm>
          <a:prstGeom prst="rect">
            <a:avLst/>
          </a:prstGeom>
          <a:noFill/>
        </p:spPr>
        <p:txBody>
          <a:bodyPr wrap="square">
            <a:spAutoFit/>
          </a:bodyPr>
          <a:lstStyle/>
          <a:p>
            <a:endParaRPr lang="en-US" altLang="ja-JP" sz="1200" dirty="0"/>
          </a:p>
          <a:p>
            <a:r>
              <a:rPr lang="en-US" altLang="ja-JP" sz="1200" dirty="0"/>
              <a:t>【</a:t>
            </a:r>
            <a:r>
              <a:rPr lang="ja-JP" altLang="en-US" sz="1200" dirty="0"/>
              <a:t>セキュリティ人材の確保</a:t>
            </a:r>
            <a:r>
              <a:rPr lang="en-US" altLang="ja-JP" sz="1200" dirty="0"/>
              <a:t>】</a:t>
            </a:r>
          </a:p>
          <a:p>
            <a:endParaRPr lang="en-US" altLang="ja-JP" sz="1200" dirty="0"/>
          </a:p>
          <a:p>
            <a:r>
              <a:rPr lang="en-US" altLang="ja-JP" sz="1200" dirty="0"/>
              <a:t>DX</a:t>
            </a:r>
            <a:r>
              <a:rPr lang="ja-JP" altLang="en-US" sz="1200" dirty="0"/>
              <a:t>化を進めるにあたり、企業の競争力を高めると同時に</a:t>
            </a:r>
            <a:r>
              <a:rPr lang="ja-JP" altLang="en-US" sz="1200" b="0" i="0" dirty="0">
                <a:solidFill>
                  <a:srgbClr val="383838"/>
                </a:solidFill>
                <a:effectLst/>
                <a:latin typeface="Noto Sans JP"/>
              </a:rPr>
              <a:t>サイバー攻撃の対象も広がっています。</a:t>
            </a:r>
            <a:endParaRPr lang="en-US" altLang="ja-JP" sz="1200" b="0" i="0" dirty="0">
              <a:solidFill>
                <a:srgbClr val="383838"/>
              </a:solidFill>
              <a:effectLst/>
              <a:latin typeface="Noto Sans JP"/>
            </a:endParaRPr>
          </a:p>
          <a:p>
            <a:r>
              <a:rPr lang="ja-JP" altLang="en-US" sz="1200" b="0" i="0" dirty="0">
                <a:solidFill>
                  <a:srgbClr val="383838"/>
                </a:solidFill>
                <a:effectLst/>
                <a:latin typeface="Noto Sans JP"/>
              </a:rPr>
              <a:t>新型コロナウイルスの影響で、業務形態が多様となり、働き方がテレワークへとシフトされたことにより</a:t>
            </a:r>
            <a:endParaRPr lang="en-US" altLang="ja-JP" sz="1200" b="0" i="0" dirty="0">
              <a:solidFill>
                <a:srgbClr val="383838"/>
              </a:solidFill>
              <a:effectLst/>
              <a:latin typeface="Noto Sans JP"/>
            </a:endParaRPr>
          </a:p>
          <a:p>
            <a:r>
              <a:rPr lang="ja-JP" altLang="en-US" sz="1200" b="0" i="0" dirty="0">
                <a:solidFill>
                  <a:srgbClr val="383838"/>
                </a:solidFill>
                <a:effectLst/>
                <a:latin typeface="Noto Sans JP"/>
              </a:rPr>
              <a:t>セキュリティの課題</a:t>
            </a:r>
            <a:r>
              <a:rPr lang="ja-JP" altLang="en-US" sz="1200" dirty="0">
                <a:solidFill>
                  <a:srgbClr val="383838"/>
                </a:solidFill>
                <a:latin typeface="Noto Sans JP"/>
              </a:rPr>
              <a:t>が増えました。</a:t>
            </a:r>
            <a:endParaRPr lang="en-US" altLang="ja-JP" sz="1200" dirty="0">
              <a:solidFill>
                <a:srgbClr val="383838"/>
              </a:solidFill>
              <a:latin typeface="Noto Sans JP"/>
            </a:endParaRPr>
          </a:p>
          <a:p>
            <a:endParaRPr lang="en-US" altLang="ja-JP" sz="1200" dirty="0">
              <a:solidFill>
                <a:srgbClr val="383838"/>
              </a:solidFill>
              <a:latin typeface="Noto Sans JP"/>
            </a:endParaRPr>
          </a:p>
          <a:p>
            <a:r>
              <a:rPr lang="ja-JP" altLang="en-US" sz="1200" b="0" i="0" dirty="0">
                <a:solidFill>
                  <a:srgbClr val="383838"/>
                </a:solidFill>
                <a:effectLst/>
                <a:latin typeface="Noto Sans JP"/>
              </a:rPr>
              <a:t>セキュリティ対策の不備にて</a:t>
            </a:r>
            <a:r>
              <a:rPr lang="ja-JP" altLang="en-US" sz="1200" dirty="0">
                <a:solidFill>
                  <a:srgbClr val="383838"/>
                </a:solidFill>
                <a:latin typeface="Noto Sans JP"/>
              </a:rPr>
              <a:t>業務効率を落とさないために、</a:t>
            </a:r>
            <a:r>
              <a:rPr lang="en-US" altLang="ja-JP" sz="1200" dirty="0">
                <a:solidFill>
                  <a:srgbClr val="383838"/>
                </a:solidFill>
                <a:latin typeface="Noto Sans JP"/>
              </a:rPr>
              <a:t>IT</a:t>
            </a:r>
            <a:r>
              <a:rPr lang="ja-JP" altLang="en-US" sz="1200" dirty="0">
                <a:solidFill>
                  <a:srgbClr val="383838"/>
                </a:solidFill>
                <a:latin typeface="Noto Sans JP"/>
              </a:rPr>
              <a:t>投資予算の１０％を配分し、社員の利便性を考慮し</a:t>
            </a:r>
            <a:r>
              <a:rPr lang="en-US" altLang="ja-JP" sz="1200" dirty="0">
                <a:solidFill>
                  <a:srgbClr val="FF0000"/>
                </a:solidFill>
                <a:latin typeface="Noto Sans JP"/>
              </a:rPr>
              <a:t>AWS</a:t>
            </a:r>
            <a:r>
              <a:rPr lang="ja-JP" altLang="en-US" sz="1200" dirty="0">
                <a:solidFill>
                  <a:srgbClr val="383838"/>
                </a:solidFill>
                <a:latin typeface="Noto Sans JP"/>
              </a:rPr>
              <a:t>を導入しています。</a:t>
            </a:r>
            <a:endParaRPr lang="en-US" altLang="ja-JP" sz="1200" dirty="0">
              <a:solidFill>
                <a:srgbClr val="383838"/>
              </a:solidFill>
              <a:latin typeface="Noto Sans JP"/>
            </a:endParaRPr>
          </a:p>
          <a:p>
            <a:endParaRPr lang="en-US" altLang="ja-JP" sz="1200" dirty="0">
              <a:solidFill>
                <a:srgbClr val="383838"/>
              </a:solidFill>
              <a:latin typeface="Noto Sans JP"/>
            </a:endParaRPr>
          </a:p>
          <a:p>
            <a:r>
              <a:rPr lang="en-US" altLang="ja-JP" sz="1200" dirty="0">
                <a:solidFill>
                  <a:srgbClr val="383838"/>
                </a:solidFill>
                <a:latin typeface="Noto Sans JP"/>
              </a:rPr>
              <a:t>DX</a:t>
            </a:r>
            <a:r>
              <a:rPr lang="ja-JP" altLang="en-US" sz="1200" dirty="0">
                <a:solidFill>
                  <a:srgbClr val="383838"/>
                </a:solidFill>
                <a:latin typeface="Noto Sans JP"/>
              </a:rPr>
              <a:t>推進リーダーよりセキュリティ研修を定期的に行い、すべての部署でセキュリティ対策を講じています。当社の情報セキュリティ基本方針を当社ウェブサイトにて公表しています。</a:t>
            </a:r>
            <a:endParaRPr lang="en-US" altLang="ja-JP" sz="1200" dirty="0">
              <a:solidFill>
                <a:srgbClr val="383838"/>
              </a:solidFill>
              <a:latin typeface="Noto Sans JP"/>
            </a:endParaRPr>
          </a:p>
          <a:p>
            <a:endParaRPr lang="ja-JP" altLang="en-US" sz="1200" dirty="0">
              <a:solidFill>
                <a:srgbClr val="383838"/>
              </a:solidFill>
              <a:latin typeface="Noto Sans JP"/>
            </a:endParaRPr>
          </a:p>
          <a:p>
            <a:r>
              <a:rPr lang="ja-JP" altLang="en-US" sz="1200" dirty="0">
                <a:solidFill>
                  <a:srgbClr val="383838"/>
                </a:solidFill>
                <a:latin typeface="Noto Sans JP"/>
              </a:rPr>
              <a:t>また</a:t>
            </a:r>
            <a:r>
              <a:rPr lang="en-US" altLang="ja-JP" sz="1200" dirty="0">
                <a:solidFill>
                  <a:srgbClr val="383838"/>
                </a:solidFill>
                <a:latin typeface="Noto Sans JP"/>
              </a:rPr>
              <a:t>SECURITY ACTION </a:t>
            </a:r>
            <a:r>
              <a:rPr lang="ja-JP" altLang="en-US" sz="1200" dirty="0">
                <a:solidFill>
                  <a:srgbClr val="383838"/>
                </a:solidFill>
                <a:latin typeface="Noto Sans JP"/>
              </a:rPr>
              <a:t>制度に則り、</a:t>
            </a:r>
            <a:r>
              <a:rPr lang="en-US" altLang="ja-JP" sz="1200" dirty="0">
                <a:solidFill>
                  <a:srgbClr val="383838"/>
                </a:solidFill>
                <a:latin typeface="Noto Sans JP"/>
              </a:rPr>
              <a:t>SECURITY ACTION </a:t>
            </a:r>
            <a:r>
              <a:rPr lang="ja-JP" altLang="en-US" sz="1200" dirty="0">
                <a:solidFill>
                  <a:srgbClr val="383838"/>
                </a:solidFill>
                <a:latin typeface="Noto Sans JP"/>
              </a:rPr>
              <a:t>二つ星宣言済みとなります。</a:t>
            </a:r>
          </a:p>
        </p:txBody>
      </p:sp>
    </p:spTree>
    <p:extLst>
      <p:ext uri="{BB962C8B-B14F-4D97-AF65-F5344CB8AC3E}">
        <p14:creationId xmlns:p14="http://schemas.microsoft.com/office/powerpoint/2010/main" val="1600936324"/>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TM02900688[[fn=ファセット]]</Template>
  <TotalTime>11246</TotalTime>
  <Words>2256</Words>
  <Application>Microsoft Office PowerPoint</Application>
  <PresentationFormat>ワイド画面</PresentationFormat>
  <Paragraphs>149</Paragraphs>
  <Slides>7</Slides>
  <Notes>0</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7</vt:i4>
      </vt:variant>
    </vt:vector>
  </HeadingPairs>
  <TitlesOfParts>
    <vt:vector size="20" baseType="lpstr">
      <vt:lpstr>微軟正黑體</vt:lpstr>
      <vt:lpstr>ＭＳ Ｐゴシック</vt:lpstr>
      <vt:lpstr>ＭＳ ゴシック</vt:lpstr>
      <vt:lpstr>Noto Sans JP</vt:lpstr>
      <vt:lpstr>Noto Serif JP</vt:lpstr>
      <vt:lpstr>ヒラギノ角ゴ Pro W3</vt:lpstr>
      <vt:lpstr>メイリオ</vt:lpstr>
      <vt:lpstr>Arial</vt:lpstr>
      <vt:lpstr>Calibri</vt:lpstr>
      <vt:lpstr>Segoe UI</vt:lpstr>
      <vt:lpstr>Trebuchet MS</vt:lpstr>
      <vt:lpstr>Wingdings 3</vt:lpstr>
      <vt:lpstr>ファセット</vt:lpstr>
      <vt:lpstr>DXの実現と新価値の創出</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誓子</dc:creator>
  <cp:lastModifiedBy>saki.teraguchi</cp:lastModifiedBy>
  <cp:revision>57</cp:revision>
  <cp:lastPrinted>2022-11-04T00:43:38Z</cp:lastPrinted>
  <dcterms:created xsi:type="dcterms:W3CDTF">2022-09-16T09:04:18Z</dcterms:created>
  <dcterms:modified xsi:type="dcterms:W3CDTF">2022-11-04T01:30:15Z</dcterms:modified>
</cp:coreProperties>
</file>